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Chonburi" charset="1" panose="00000500000000000000"/>
      <p:regular r:id="rId31"/>
    </p:embeddedFont>
    <p:embeddedFont>
      <p:font typeface="Canva Sans" charset="1" panose="020B0503030501040103"/>
      <p:regular r:id="rId32"/>
    </p:embeddedFont>
    <p:embeddedFont>
      <p:font typeface="Pragmatica Bold" charset="1" panose="020B0703040502020204"/>
      <p:regular r:id="rId33"/>
    </p:embeddedFont>
    <p:embeddedFont>
      <p:font typeface="Th Sarabun New" charset="1" panose="020B0500040200020003"/>
      <p:regular r:id="rId34"/>
    </p:embeddedFont>
    <p:embeddedFont>
      <p:font typeface="Th Sarabun New Bold" charset="1" panose="020B0500040200020003"/>
      <p:regular r:id="rId35"/>
    </p:embeddedFont>
    <p:embeddedFont>
      <p:font typeface="TT Interphases Bold" charset="1" panose="02000803060000020004"/>
      <p:regular r:id="rId36"/>
    </p:embeddedFont>
    <p:embeddedFont>
      <p:font typeface="Canva Sans Bold" charset="1" panose="020B0803030501040103"/>
      <p:regular r:id="rId37"/>
    </p:embeddedFont>
    <p:embeddedFont>
      <p:font typeface="Pragmatica" charset="1" panose="020B0503040502020204"/>
      <p:regular r:id="rId38"/>
    </p:embeddedFont>
    <p:embeddedFont>
      <p:font typeface="TT Interphases" charset="1" panose="020005030200000200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jpeg" Type="http://schemas.openxmlformats.org/officeDocument/2006/relationships/image"/><Relationship Id="rId4" Target="../media/image32.jpeg" Type="http://schemas.openxmlformats.org/officeDocument/2006/relationships/image"/><Relationship Id="rId5" Target="../media/image3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jpe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37.png" Type="http://schemas.openxmlformats.org/officeDocument/2006/relationships/image"/><Relationship Id="rId3" Target="../media/image1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35608" y="85725"/>
            <a:ext cx="4919042" cy="1039148"/>
          </a:xfrm>
          <a:custGeom>
            <a:avLst/>
            <a:gdLst/>
            <a:ahLst/>
            <a:cxnLst/>
            <a:rect r="r" b="b" t="t" l="l"/>
            <a:pathLst>
              <a:path h="1039148" w="4919042">
                <a:moveTo>
                  <a:pt x="0" y="0"/>
                </a:moveTo>
                <a:lnTo>
                  <a:pt x="4919042" y="0"/>
                </a:lnTo>
                <a:lnTo>
                  <a:pt x="4919042" y="1039148"/>
                </a:lnTo>
                <a:lnTo>
                  <a:pt x="0" y="103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612266"/>
            <a:ext cx="18288000" cy="674734"/>
            <a:chOff x="0" y="0"/>
            <a:chExt cx="4816593" cy="1777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77708"/>
            </a:xfrm>
            <a:custGeom>
              <a:avLst/>
              <a:gdLst/>
              <a:ahLst/>
              <a:cxnLst/>
              <a:rect r="r" b="b" t="t" l="l"/>
              <a:pathLst>
                <a:path h="17770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7708"/>
                  </a:lnTo>
                  <a:lnTo>
                    <a:pt x="0" y="17770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206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954821"/>
            <a:ext cx="8838016" cy="1518931"/>
            <a:chOff x="0" y="0"/>
            <a:chExt cx="2327708" cy="4000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27708" cy="400048"/>
            </a:xfrm>
            <a:custGeom>
              <a:avLst/>
              <a:gdLst/>
              <a:ahLst/>
              <a:cxnLst/>
              <a:rect r="r" b="b" t="t" l="l"/>
              <a:pathLst>
                <a:path h="400048" w="2327708">
                  <a:moveTo>
                    <a:pt x="0" y="0"/>
                  </a:moveTo>
                  <a:lnTo>
                    <a:pt x="2327708" y="0"/>
                  </a:lnTo>
                  <a:lnTo>
                    <a:pt x="2327708" y="400048"/>
                  </a:lnTo>
                  <a:lnTo>
                    <a:pt x="0" y="4000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2327708" cy="4667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GROUP 4</a:t>
              </a:r>
            </a:p>
            <a:p>
              <a:pPr algn="ctr">
                <a:lnSpc>
                  <a:spcPts val="51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3622" y="5401419"/>
            <a:ext cx="10606189" cy="3856881"/>
            <a:chOff x="0" y="0"/>
            <a:chExt cx="2793399" cy="10158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93399" cy="1015804"/>
            </a:xfrm>
            <a:custGeom>
              <a:avLst/>
              <a:gdLst/>
              <a:ahLst/>
              <a:cxnLst/>
              <a:rect r="r" b="b" t="t" l="l"/>
              <a:pathLst>
                <a:path h="1015804" w="2793399">
                  <a:moveTo>
                    <a:pt x="0" y="0"/>
                  </a:moveTo>
                  <a:lnTo>
                    <a:pt x="2793399" y="0"/>
                  </a:lnTo>
                  <a:lnTo>
                    <a:pt x="2793399" y="1015804"/>
                  </a:lnTo>
                  <a:lnTo>
                    <a:pt x="0" y="101580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793399" cy="10824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THANAWAT THIRABANCHASAK(124914)</a:t>
              </a:r>
            </a:p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AASHISH BHATTA(125353)</a:t>
              </a:r>
            </a:p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MUHAMMAD ABDUL AHAD(125499)</a:t>
              </a:r>
            </a:p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ZAW MYO MYAT(125102)</a:t>
              </a:r>
            </a:p>
            <a:p>
              <a:pPr algn="l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honburi"/>
                  <a:ea typeface="Chonburi"/>
                  <a:cs typeface="Chonburi"/>
                  <a:sym typeface="Chonburi"/>
                </a:rPr>
                <a:t>GUDIYA BHANDARI(124979)</a:t>
              </a:r>
            </a:p>
            <a:p>
              <a:pPr algn="ctr">
                <a:lnSpc>
                  <a:spcPts val="51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118893" y="1618598"/>
            <a:ext cx="7035757" cy="7993668"/>
          </a:xfrm>
          <a:custGeom>
            <a:avLst/>
            <a:gdLst/>
            <a:ahLst/>
            <a:cxnLst/>
            <a:rect r="r" b="b" t="t" l="l"/>
            <a:pathLst>
              <a:path h="7993668" w="7035757">
                <a:moveTo>
                  <a:pt x="0" y="0"/>
                </a:moveTo>
                <a:lnTo>
                  <a:pt x="7035757" y="0"/>
                </a:lnTo>
                <a:lnTo>
                  <a:pt x="7035757" y="7993668"/>
                </a:lnTo>
                <a:lnTo>
                  <a:pt x="0" y="7993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6" t="0" r="-1806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85725"/>
            <a:ext cx="8838016" cy="1492809"/>
            <a:chOff x="0" y="0"/>
            <a:chExt cx="2327708" cy="3931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327708" cy="393168"/>
            </a:xfrm>
            <a:custGeom>
              <a:avLst/>
              <a:gdLst/>
              <a:ahLst/>
              <a:cxnLst/>
              <a:rect r="r" b="b" t="t" l="l"/>
              <a:pathLst>
                <a:path h="393168" w="2327708">
                  <a:moveTo>
                    <a:pt x="0" y="0"/>
                  </a:moveTo>
                  <a:lnTo>
                    <a:pt x="2327708" y="0"/>
                  </a:lnTo>
                  <a:lnTo>
                    <a:pt x="2327708" y="393168"/>
                  </a:lnTo>
                  <a:lnTo>
                    <a:pt x="0" y="3931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2327708" cy="459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5179"/>
                </a:lnSpc>
              </a:pPr>
              <a:r>
                <a:rPr lang="en-US" sz="36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FINITE  ELEMENT ANALYSIS</a:t>
              </a:r>
            </a:p>
            <a:p>
              <a:pPr algn="ctr">
                <a:lnSpc>
                  <a:spcPts val="517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68192" y="1146959"/>
            <a:ext cx="10850702" cy="280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7"/>
              </a:lnSpc>
            </a:pPr>
            <a:r>
              <a:rPr lang="en-US" sz="3997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The study of developing a Finite Element Method (FEM) implementation for structural analysis.</a:t>
            </a:r>
          </a:p>
          <a:p>
            <a:pPr algn="l">
              <a:lnSpc>
                <a:spcPts val="5597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822994" y="5143500"/>
            <a:ext cx="3080861" cy="4427770"/>
          </a:xfrm>
          <a:custGeom>
            <a:avLst/>
            <a:gdLst/>
            <a:ahLst/>
            <a:cxnLst/>
            <a:rect r="r" b="b" t="t" l="l"/>
            <a:pathLst>
              <a:path h="4427770" w="3080861">
                <a:moveTo>
                  <a:pt x="0" y="0"/>
                </a:moveTo>
                <a:lnTo>
                  <a:pt x="3080861" y="0"/>
                </a:lnTo>
                <a:lnTo>
                  <a:pt x="3080861" y="4427770"/>
                </a:lnTo>
                <a:lnTo>
                  <a:pt x="0" y="4427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7393" y="2569158"/>
            <a:ext cx="5053705" cy="4757397"/>
          </a:xfrm>
          <a:custGeom>
            <a:avLst/>
            <a:gdLst/>
            <a:ahLst/>
            <a:cxnLst/>
            <a:rect r="r" b="b" t="t" l="l"/>
            <a:pathLst>
              <a:path h="4757397" w="5053705">
                <a:moveTo>
                  <a:pt x="0" y="0"/>
                </a:moveTo>
                <a:lnTo>
                  <a:pt x="5053706" y="0"/>
                </a:lnTo>
                <a:lnTo>
                  <a:pt x="5053706" y="4757397"/>
                </a:lnTo>
                <a:lnTo>
                  <a:pt x="0" y="4757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834130" y="6365692"/>
            <a:ext cx="2840440" cy="428504"/>
            <a:chOff x="0" y="0"/>
            <a:chExt cx="748099" cy="1128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8099" cy="112857"/>
            </a:xfrm>
            <a:custGeom>
              <a:avLst/>
              <a:gdLst/>
              <a:ahLst/>
              <a:cxnLst/>
              <a:rect r="r" b="b" t="t" l="l"/>
              <a:pathLst>
                <a:path h="112857" w="748099">
                  <a:moveTo>
                    <a:pt x="0" y="0"/>
                  </a:moveTo>
                  <a:lnTo>
                    <a:pt x="748099" y="0"/>
                  </a:lnTo>
                  <a:lnTo>
                    <a:pt x="748099" y="112857"/>
                  </a:lnTo>
                  <a:lnTo>
                    <a:pt x="0" y="112857"/>
                  </a:lnTo>
                  <a:close/>
                </a:path>
              </a:pathLst>
            </a:custGeom>
            <a:solidFill>
              <a:srgbClr val="FF3131">
                <a:alpha val="4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748099" cy="103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0310" y="203003"/>
            <a:ext cx="12237306" cy="59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Checking Load increment to get desired displacement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7393" y="1473316"/>
            <a:ext cx="14064696" cy="111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b="true" sz="2600" spc="52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The total load applied is 27*10^4 N to get the desired displacement at force step 9</a:t>
            </a:r>
          </a:p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b="true" sz="2600" spc="52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the corresponding load for each node is 13.5*10^4 N. (2 nodes)</a:t>
            </a:r>
          </a:p>
          <a:p>
            <a:pPr algn="ctr">
              <a:lnSpc>
                <a:spcPts val="2964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873116" y="4565545"/>
            <a:ext cx="6628329" cy="37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b="true" sz="2600" spc="52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the displacement at 4% is around 0.22 m.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063415" y="8684367"/>
            <a:ext cx="2840440" cy="428504"/>
            <a:chOff x="0" y="0"/>
            <a:chExt cx="748099" cy="11285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8099" cy="112857"/>
            </a:xfrm>
            <a:custGeom>
              <a:avLst/>
              <a:gdLst/>
              <a:ahLst/>
              <a:cxnLst/>
              <a:rect r="r" b="b" t="t" l="l"/>
              <a:pathLst>
                <a:path h="112857" w="748099">
                  <a:moveTo>
                    <a:pt x="0" y="0"/>
                  </a:moveTo>
                  <a:lnTo>
                    <a:pt x="748099" y="0"/>
                  </a:lnTo>
                  <a:lnTo>
                    <a:pt x="748099" y="112857"/>
                  </a:lnTo>
                  <a:lnTo>
                    <a:pt x="0" y="112857"/>
                  </a:lnTo>
                  <a:close/>
                </a:path>
              </a:pathLst>
            </a:custGeom>
            <a:solidFill>
              <a:srgbClr val="FF3131">
                <a:alpha val="4078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748099" cy="103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4666" y="563544"/>
            <a:ext cx="11638668" cy="9159911"/>
          </a:xfrm>
          <a:custGeom>
            <a:avLst/>
            <a:gdLst/>
            <a:ahLst/>
            <a:cxnLst/>
            <a:rect r="r" b="b" t="t" l="l"/>
            <a:pathLst>
              <a:path h="9159911" w="11638668">
                <a:moveTo>
                  <a:pt x="0" y="0"/>
                </a:moveTo>
                <a:lnTo>
                  <a:pt x="11638668" y="0"/>
                </a:lnTo>
                <a:lnTo>
                  <a:pt x="11638668" y="9159912"/>
                </a:lnTo>
                <a:lnTo>
                  <a:pt x="0" y="91599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710" y="421078"/>
            <a:ext cx="8001055" cy="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  <a:spcBef>
                <a:spcPct val="0"/>
              </a:spcBef>
            </a:pPr>
            <a:r>
              <a:rPr lang="en-US" b="true" sz="2983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MOHR- COLOUMB FAILURE CRITERIA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19829" y="1307902"/>
            <a:ext cx="17193774" cy="681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Here for the analysis of at what point beam has failed, we using a failure criteria which is Mohr-Coulomb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0" y="2547029"/>
            <a:ext cx="10513041" cy="4277884"/>
          </a:xfrm>
          <a:custGeom>
            <a:avLst/>
            <a:gdLst/>
            <a:ahLst/>
            <a:cxnLst/>
            <a:rect r="r" b="b" t="t" l="l"/>
            <a:pathLst>
              <a:path h="4277884" w="10513041">
                <a:moveTo>
                  <a:pt x="0" y="0"/>
                </a:moveTo>
                <a:lnTo>
                  <a:pt x="10513041" y="0"/>
                </a:lnTo>
                <a:lnTo>
                  <a:pt x="10513041" y="4277884"/>
                </a:lnTo>
                <a:lnTo>
                  <a:pt x="0" y="4277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33" r="0" b="-53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64697" y="3016143"/>
            <a:ext cx="7683777" cy="4360543"/>
          </a:xfrm>
          <a:custGeom>
            <a:avLst/>
            <a:gdLst/>
            <a:ahLst/>
            <a:cxnLst/>
            <a:rect r="r" b="b" t="t" l="l"/>
            <a:pathLst>
              <a:path h="4360543" w="7683777">
                <a:moveTo>
                  <a:pt x="0" y="0"/>
                </a:moveTo>
                <a:lnTo>
                  <a:pt x="7683777" y="0"/>
                </a:lnTo>
                <a:lnTo>
                  <a:pt x="7683777" y="4360543"/>
                </a:lnTo>
                <a:lnTo>
                  <a:pt x="0" y="4360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57702" y="1047750"/>
            <a:ext cx="17236566" cy="2647260"/>
          </a:xfrm>
          <a:custGeom>
            <a:avLst/>
            <a:gdLst/>
            <a:ahLst/>
            <a:cxnLst/>
            <a:rect r="r" b="b" t="t" l="l"/>
            <a:pathLst>
              <a:path h="2647260" w="17236566">
                <a:moveTo>
                  <a:pt x="0" y="0"/>
                </a:moveTo>
                <a:lnTo>
                  <a:pt x="17236566" y="0"/>
                </a:lnTo>
                <a:lnTo>
                  <a:pt x="17236566" y="2647260"/>
                </a:lnTo>
                <a:lnTo>
                  <a:pt x="0" y="2647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72" t="-5634" r="0" b="-3279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3608" y="253365"/>
            <a:ext cx="912626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COULOMB-MOHR FACTURE CRITERION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83745" y="3856935"/>
            <a:ext cx="5298070" cy="1424564"/>
          </a:xfrm>
          <a:custGeom>
            <a:avLst/>
            <a:gdLst/>
            <a:ahLst/>
            <a:cxnLst/>
            <a:rect r="r" b="b" t="t" l="l"/>
            <a:pathLst>
              <a:path h="1424564" w="5298070">
                <a:moveTo>
                  <a:pt x="0" y="0"/>
                </a:moveTo>
                <a:lnTo>
                  <a:pt x="5298070" y="0"/>
                </a:lnTo>
                <a:lnTo>
                  <a:pt x="5298070" y="1424564"/>
                </a:lnTo>
                <a:lnTo>
                  <a:pt x="0" y="1424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542" t="-3289" r="-8529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069581" y="3473772"/>
            <a:ext cx="10924687" cy="6076857"/>
          </a:xfrm>
          <a:custGeom>
            <a:avLst/>
            <a:gdLst/>
            <a:ahLst/>
            <a:cxnLst/>
            <a:rect r="r" b="b" t="t" l="l"/>
            <a:pathLst>
              <a:path h="6076857" w="10924687">
                <a:moveTo>
                  <a:pt x="0" y="0"/>
                </a:moveTo>
                <a:lnTo>
                  <a:pt x="10924687" y="0"/>
                </a:lnTo>
                <a:lnTo>
                  <a:pt x="10924687" y="6076856"/>
                </a:lnTo>
                <a:lnTo>
                  <a:pt x="0" y="60768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3745" y="6512200"/>
            <a:ext cx="5041730" cy="1622279"/>
          </a:xfrm>
          <a:custGeom>
            <a:avLst/>
            <a:gdLst/>
            <a:ahLst/>
            <a:cxnLst/>
            <a:rect r="r" b="b" t="t" l="l"/>
            <a:pathLst>
              <a:path h="1622279" w="5041730">
                <a:moveTo>
                  <a:pt x="0" y="0"/>
                </a:moveTo>
                <a:lnTo>
                  <a:pt x="5041729" y="0"/>
                </a:lnTo>
                <a:lnTo>
                  <a:pt x="5041729" y="1622279"/>
                </a:lnTo>
                <a:lnTo>
                  <a:pt x="0" y="1622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6161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23608" y="1177937"/>
            <a:ext cx="10395272" cy="4586914"/>
          </a:xfrm>
          <a:custGeom>
            <a:avLst/>
            <a:gdLst/>
            <a:ahLst/>
            <a:cxnLst/>
            <a:rect r="r" b="b" t="t" l="l"/>
            <a:pathLst>
              <a:path h="4586914" w="10395272">
                <a:moveTo>
                  <a:pt x="0" y="0"/>
                </a:moveTo>
                <a:lnTo>
                  <a:pt x="10395272" y="0"/>
                </a:lnTo>
                <a:lnTo>
                  <a:pt x="10395272" y="4586913"/>
                </a:lnTo>
                <a:lnTo>
                  <a:pt x="0" y="45869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3608" y="253365"/>
            <a:ext cx="15746016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GRAPHICAL REPRESENTATION OF THE COULOMB-MOHR CRITERION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644993" y="4407827"/>
            <a:ext cx="8349274" cy="4915635"/>
          </a:xfrm>
          <a:custGeom>
            <a:avLst/>
            <a:gdLst/>
            <a:ahLst/>
            <a:cxnLst/>
            <a:rect r="r" b="b" t="t" l="l"/>
            <a:pathLst>
              <a:path h="4915635" w="8349274">
                <a:moveTo>
                  <a:pt x="0" y="0"/>
                </a:moveTo>
                <a:lnTo>
                  <a:pt x="8349275" y="0"/>
                </a:lnTo>
                <a:lnTo>
                  <a:pt x="8349275" y="4915635"/>
                </a:lnTo>
                <a:lnTo>
                  <a:pt x="0" y="4915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23608" y="272415"/>
            <a:ext cx="12345115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WHY WE CHOOSE MOHR-COULOMB FAILURE CRITERIA FOR THIS CASE?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527" y="2287201"/>
            <a:ext cx="15749341" cy="225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33"/>
              </a:lnSpc>
              <a:spcBef>
                <a:spcPct val="0"/>
              </a:spcBef>
            </a:pPr>
            <a:r>
              <a:rPr lang="en-US" b="true" sz="3099" spc="6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Fail</a:t>
            </a:r>
            <a:r>
              <a:rPr lang="en-US" b="true" sz="3099" spc="61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ure Envelope for Brittle Materials:</a:t>
            </a:r>
          </a:p>
          <a:p>
            <a:pPr algn="just">
              <a:lnSpc>
                <a:spcPts val="3533"/>
              </a:lnSpc>
              <a:spcBef>
                <a:spcPct val="0"/>
              </a:spcBef>
            </a:pPr>
            <a:r>
              <a:rPr lang="en-US" sz="3099" spc="61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Concrete is a quasi-brittle material, making it susceptible to shear and compressive failure. Mohr-Coulomb effectively captures both shear and compressive failure modes, aligning well with concrete's response to large displacements.</a:t>
            </a:r>
          </a:p>
          <a:p>
            <a:pPr algn="just">
              <a:lnSpc>
                <a:spcPts val="353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4527" y="5180992"/>
            <a:ext cx="16240195" cy="227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b="true" sz="3142" spc="62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Capt</a:t>
            </a:r>
            <a:r>
              <a:rPr lang="en-US" b="true" sz="3142" spc="62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uring Shear and Compressive Cracking:</a:t>
            </a:r>
          </a:p>
          <a:p>
            <a:pPr algn="l">
              <a:lnSpc>
                <a:spcPts val="3582"/>
              </a:lnSpc>
              <a:spcBef>
                <a:spcPct val="0"/>
              </a:spcBef>
            </a:pPr>
            <a:r>
              <a:rPr lang="en-US" sz="3142" spc="62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Under 4% height displacement, the beam is likely to experience significant shear stresses. Mohr-Coulomb criteria can predict the initiation of shear cracks and their propagation based on cohesion and internal friction angle parameters.</a:t>
            </a:r>
          </a:p>
          <a:p>
            <a:pPr algn="l">
              <a:lnSpc>
                <a:spcPts val="35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9355" y="2338459"/>
            <a:ext cx="16240650" cy="3024821"/>
          </a:xfrm>
          <a:custGeom>
            <a:avLst/>
            <a:gdLst/>
            <a:ahLst/>
            <a:cxnLst/>
            <a:rect r="r" b="b" t="t" l="l"/>
            <a:pathLst>
              <a:path h="3024821" w="16240650">
                <a:moveTo>
                  <a:pt x="0" y="0"/>
                </a:moveTo>
                <a:lnTo>
                  <a:pt x="16240650" y="0"/>
                </a:lnTo>
                <a:lnTo>
                  <a:pt x="16240650" y="3024821"/>
                </a:lnTo>
                <a:lnTo>
                  <a:pt x="0" y="3024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23608" y="272415"/>
            <a:ext cx="13251895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CODING IN MATLAB FOR APPLYING THE COULOMB-MOHR FAILURE CRITERIA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99122" y="5782380"/>
            <a:ext cx="15868825" cy="3863471"/>
            <a:chOff x="0" y="0"/>
            <a:chExt cx="4179444" cy="10175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79443" cy="1017540"/>
            </a:xfrm>
            <a:custGeom>
              <a:avLst/>
              <a:gdLst/>
              <a:ahLst/>
              <a:cxnLst/>
              <a:rect r="r" b="b" t="t" l="l"/>
              <a:pathLst>
                <a:path h="1017540" w="4179443">
                  <a:moveTo>
                    <a:pt x="0" y="0"/>
                  </a:moveTo>
                  <a:lnTo>
                    <a:pt x="4179443" y="0"/>
                  </a:lnTo>
                  <a:lnTo>
                    <a:pt x="4179443" y="1017540"/>
                  </a:lnTo>
                  <a:lnTo>
                    <a:pt x="0" y="101754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4179444" cy="1008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165"/>
                </a:lnSpc>
                <a:buFont typeface="Arial"/>
                <a:buChar char="•"/>
              </a:pPr>
              <a:r>
                <a:rPr lang="en-US" b="true" sz="1899" spc="37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 In the main code of non linear analysis  after  implementation of each load step we will get the  the calculation of stress values for each stress element  </a:t>
              </a:r>
            </a:p>
            <a:p>
              <a:pPr algn="l" marL="410209" indent="-205105" lvl="1">
                <a:lnSpc>
                  <a:spcPts val="2165"/>
                </a:lnSpc>
                <a:buFont typeface="Arial"/>
                <a:buChar char="•"/>
              </a:pPr>
            </a:p>
            <a:p>
              <a:pPr algn="l" marL="410209" indent="-205105" lvl="1">
                <a:lnSpc>
                  <a:spcPts val="2165"/>
                </a:lnSpc>
                <a:buFont typeface="Arial"/>
                <a:buChar char="•"/>
              </a:pPr>
              <a:r>
                <a:rPr lang="en-US" b="true" sz="1899" spc="37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  Before calculation of residual force and implementation of the next step force </a:t>
              </a:r>
            </a:p>
            <a:p>
              <a:pPr algn="l" marL="410209" indent="-205105" lvl="1">
                <a:lnSpc>
                  <a:spcPts val="2165"/>
                </a:lnSpc>
                <a:buFont typeface="Arial"/>
                <a:buChar char="•"/>
              </a:pPr>
            </a:p>
            <a:p>
              <a:pPr algn="l" marL="410209" indent="-205105" lvl="1">
                <a:lnSpc>
                  <a:spcPts val="2165"/>
                </a:lnSpc>
                <a:buFont typeface="Arial"/>
                <a:buChar char="•"/>
              </a:pPr>
              <a:r>
                <a:rPr lang="en-US" b="true" sz="1899" spc="37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  we will insert the failure criteria checking code to evalute the remaing strength of concrete </a:t>
              </a:r>
            </a:p>
            <a:p>
              <a:pPr algn="l" marL="410209" indent="-205105" lvl="1">
                <a:lnSpc>
                  <a:spcPts val="2165"/>
                </a:lnSpc>
                <a:buFont typeface="Arial"/>
                <a:buChar char="•"/>
              </a:pPr>
            </a:p>
            <a:p>
              <a:pPr algn="l" marL="410209" indent="-205105" lvl="1">
                <a:lnSpc>
                  <a:spcPts val="2165"/>
                </a:lnSpc>
                <a:buFont typeface="Arial"/>
                <a:buChar char="•"/>
              </a:pPr>
              <a:r>
                <a:rPr lang="en-US" b="true" sz="1899" spc="37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if the maximum stress limited is reached the loop will end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3608" y="1150685"/>
            <a:ext cx="11473338" cy="1747877"/>
            <a:chOff x="0" y="0"/>
            <a:chExt cx="3021784" cy="4603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21784" cy="460346"/>
            </a:xfrm>
            <a:custGeom>
              <a:avLst/>
              <a:gdLst/>
              <a:ahLst/>
              <a:cxnLst/>
              <a:rect r="r" b="b" t="t" l="l"/>
              <a:pathLst>
                <a:path h="460346" w="3021784">
                  <a:moveTo>
                    <a:pt x="0" y="0"/>
                  </a:moveTo>
                  <a:lnTo>
                    <a:pt x="3021784" y="0"/>
                  </a:lnTo>
                  <a:lnTo>
                    <a:pt x="3021784" y="460346"/>
                  </a:lnTo>
                  <a:lnTo>
                    <a:pt x="0" y="4603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3021784" cy="450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  <a:r>
                <a:rPr lang="en-US" b="true" sz="1899" spc="37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IMPLEMENTATION OF FAILURE CRITERIA IN MAIN SCRIPT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02469" y="1150685"/>
            <a:ext cx="10391799" cy="8321402"/>
          </a:xfrm>
          <a:custGeom>
            <a:avLst/>
            <a:gdLst/>
            <a:ahLst/>
            <a:cxnLst/>
            <a:rect r="r" b="b" t="t" l="l"/>
            <a:pathLst>
              <a:path h="8321402" w="10391799">
                <a:moveTo>
                  <a:pt x="0" y="0"/>
                </a:moveTo>
                <a:lnTo>
                  <a:pt x="10391799" y="0"/>
                </a:lnTo>
                <a:lnTo>
                  <a:pt x="10391799" y="8321403"/>
                </a:lnTo>
                <a:lnTo>
                  <a:pt x="0" y="8321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36879" y="1150685"/>
            <a:ext cx="7163013" cy="1187690"/>
            <a:chOff x="0" y="0"/>
            <a:chExt cx="1886555" cy="3128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6555" cy="312807"/>
            </a:xfrm>
            <a:custGeom>
              <a:avLst/>
              <a:gdLst/>
              <a:ahLst/>
              <a:cxnLst/>
              <a:rect r="r" b="b" t="t" l="l"/>
              <a:pathLst>
                <a:path h="312807" w="1886555">
                  <a:moveTo>
                    <a:pt x="0" y="0"/>
                  </a:moveTo>
                  <a:lnTo>
                    <a:pt x="1886555" y="0"/>
                  </a:lnTo>
                  <a:lnTo>
                    <a:pt x="1886555" y="312807"/>
                  </a:lnTo>
                  <a:lnTo>
                    <a:pt x="0" y="3128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886555" cy="303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  <a:r>
                <a:rPr lang="en-US" b="true" sz="1899" spc="37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IMPLEMENTATION OF FAILURE CRITERIA IN MAIN SCRIPT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451261" y="1976214"/>
            <a:ext cx="2427475" cy="3167286"/>
          </a:xfrm>
          <a:custGeom>
            <a:avLst/>
            <a:gdLst/>
            <a:ahLst/>
            <a:cxnLst/>
            <a:rect r="r" b="b" t="t" l="l"/>
            <a:pathLst>
              <a:path h="3167286" w="2427475">
                <a:moveTo>
                  <a:pt x="0" y="0"/>
                </a:moveTo>
                <a:lnTo>
                  <a:pt x="2427475" y="0"/>
                </a:lnTo>
                <a:lnTo>
                  <a:pt x="2427475" y="3167286"/>
                </a:lnTo>
                <a:lnTo>
                  <a:pt x="0" y="3167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92" r="-40979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95891" y="2447121"/>
            <a:ext cx="3782521" cy="1876318"/>
          </a:xfrm>
          <a:custGeom>
            <a:avLst/>
            <a:gdLst/>
            <a:ahLst/>
            <a:cxnLst/>
            <a:rect r="r" b="b" t="t" l="l"/>
            <a:pathLst>
              <a:path h="1876318" w="3782521">
                <a:moveTo>
                  <a:pt x="0" y="0"/>
                </a:moveTo>
                <a:lnTo>
                  <a:pt x="3782522" y="0"/>
                </a:lnTo>
                <a:lnTo>
                  <a:pt x="3782522" y="1876317"/>
                </a:lnTo>
                <a:lnTo>
                  <a:pt x="0" y="1876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765" t="0" r="-3074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6594" y="5703759"/>
            <a:ext cx="6812676" cy="704103"/>
          </a:xfrm>
          <a:custGeom>
            <a:avLst/>
            <a:gdLst/>
            <a:ahLst/>
            <a:cxnLst/>
            <a:rect r="r" b="b" t="t" l="l"/>
            <a:pathLst>
              <a:path h="704103" w="6812676">
                <a:moveTo>
                  <a:pt x="0" y="0"/>
                </a:moveTo>
                <a:lnTo>
                  <a:pt x="6812676" y="0"/>
                </a:lnTo>
                <a:lnTo>
                  <a:pt x="6812676" y="704103"/>
                </a:lnTo>
                <a:lnTo>
                  <a:pt x="0" y="7041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879" y="8171356"/>
            <a:ext cx="6952106" cy="1443607"/>
          </a:xfrm>
          <a:custGeom>
            <a:avLst/>
            <a:gdLst/>
            <a:ahLst/>
            <a:cxnLst/>
            <a:rect r="r" b="b" t="t" l="l"/>
            <a:pathLst>
              <a:path h="1443607" w="6952106">
                <a:moveTo>
                  <a:pt x="0" y="0"/>
                </a:moveTo>
                <a:lnTo>
                  <a:pt x="6952106" y="0"/>
                </a:lnTo>
                <a:lnTo>
                  <a:pt x="6952106" y="1443607"/>
                </a:lnTo>
                <a:lnTo>
                  <a:pt x="0" y="1443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57350" y="6826962"/>
            <a:ext cx="3929802" cy="1103102"/>
          </a:xfrm>
          <a:custGeom>
            <a:avLst/>
            <a:gdLst/>
            <a:ahLst/>
            <a:cxnLst/>
            <a:rect r="r" b="b" t="t" l="l"/>
            <a:pathLst>
              <a:path h="1103102" w="3929802">
                <a:moveTo>
                  <a:pt x="0" y="0"/>
                </a:moveTo>
                <a:lnTo>
                  <a:pt x="3929802" y="0"/>
                </a:lnTo>
                <a:lnTo>
                  <a:pt x="3929802" y="1103103"/>
                </a:lnTo>
                <a:lnTo>
                  <a:pt x="0" y="1103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77819">
            <a:off x="1883785" y="2567082"/>
            <a:ext cx="1533759" cy="433287"/>
          </a:xfrm>
          <a:custGeom>
            <a:avLst/>
            <a:gdLst/>
            <a:ahLst/>
            <a:cxnLst/>
            <a:rect r="r" b="b" t="t" l="l"/>
            <a:pathLst>
              <a:path h="433287" w="1533759">
                <a:moveTo>
                  <a:pt x="0" y="433286"/>
                </a:moveTo>
                <a:lnTo>
                  <a:pt x="1533759" y="433286"/>
                </a:lnTo>
                <a:lnTo>
                  <a:pt x="1533759" y="0"/>
                </a:lnTo>
                <a:lnTo>
                  <a:pt x="0" y="0"/>
                </a:lnTo>
                <a:lnTo>
                  <a:pt x="0" y="43328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23608" y="272415"/>
            <a:ext cx="13251895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CODING IN MATLAB FOR APPLYING THE COULOMB-MOHR FAILURE CRITERIA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Freeform 19" id="19"/>
          <p:cNvSpPr/>
          <p:nvPr/>
        </p:nvSpPr>
        <p:spPr>
          <a:xfrm flipH="false" flipV="true" rot="5400000">
            <a:off x="4719404" y="4594035"/>
            <a:ext cx="1335497" cy="377278"/>
          </a:xfrm>
          <a:custGeom>
            <a:avLst/>
            <a:gdLst/>
            <a:ahLst/>
            <a:cxnLst/>
            <a:rect r="r" b="b" t="t" l="l"/>
            <a:pathLst>
              <a:path h="377278" w="1335497">
                <a:moveTo>
                  <a:pt x="0" y="377278"/>
                </a:moveTo>
                <a:lnTo>
                  <a:pt x="1335496" y="377278"/>
                </a:lnTo>
                <a:lnTo>
                  <a:pt x="1335496" y="0"/>
                </a:lnTo>
                <a:lnTo>
                  <a:pt x="0" y="0"/>
                </a:lnTo>
                <a:lnTo>
                  <a:pt x="0" y="377278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>
            <a:off x="3205872" y="6407862"/>
            <a:ext cx="0" cy="509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3224922" y="7661783"/>
            <a:ext cx="0" cy="509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281322" y="1305951"/>
            <a:ext cx="12959177" cy="6762779"/>
          </a:xfrm>
          <a:custGeom>
            <a:avLst/>
            <a:gdLst/>
            <a:ahLst/>
            <a:cxnLst/>
            <a:rect r="r" b="b" t="t" l="l"/>
            <a:pathLst>
              <a:path h="6762779" w="12959177">
                <a:moveTo>
                  <a:pt x="0" y="0"/>
                </a:moveTo>
                <a:lnTo>
                  <a:pt x="12959177" y="0"/>
                </a:lnTo>
                <a:lnTo>
                  <a:pt x="12959177" y="6762779"/>
                </a:lnTo>
                <a:lnTo>
                  <a:pt x="0" y="6762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4" r="-5523" b="-421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65639" y="1837430"/>
            <a:ext cx="3852074" cy="3164128"/>
            <a:chOff x="0" y="0"/>
            <a:chExt cx="1014538" cy="833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4538" cy="833350"/>
            </a:xfrm>
            <a:custGeom>
              <a:avLst/>
              <a:gdLst/>
              <a:ahLst/>
              <a:cxnLst/>
              <a:rect r="r" b="b" t="t" l="l"/>
              <a:pathLst>
                <a:path h="833350" w="1014538">
                  <a:moveTo>
                    <a:pt x="0" y="0"/>
                  </a:moveTo>
                  <a:lnTo>
                    <a:pt x="1014538" y="0"/>
                  </a:lnTo>
                  <a:lnTo>
                    <a:pt x="1014538" y="833350"/>
                  </a:lnTo>
                  <a:lnTo>
                    <a:pt x="0" y="8333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014538" cy="823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165"/>
                </a:lnSpc>
                <a:buFont typeface="Arial"/>
                <a:buChar char="•"/>
              </a:pPr>
              <a:r>
                <a:rPr lang="en-US" b="true" sz="1899" spc="37">
                  <a:solidFill>
                    <a:srgbClr val="000000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once the failure criteria is reached we can plot the element and visulize the result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9050" y="5772187"/>
            <a:ext cx="5281322" cy="3982954"/>
          </a:xfrm>
          <a:custGeom>
            <a:avLst/>
            <a:gdLst/>
            <a:ahLst/>
            <a:cxnLst/>
            <a:rect r="r" b="b" t="t" l="l"/>
            <a:pathLst>
              <a:path h="3982954" w="5281322">
                <a:moveTo>
                  <a:pt x="0" y="0"/>
                </a:moveTo>
                <a:lnTo>
                  <a:pt x="5281322" y="0"/>
                </a:lnTo>
                <a:lnTo>
                  <a:pt x="5281322" y="3982954"/>
                </a:lnTo>
                <a:lnTo>
                  <a:pt x="0" y="398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68" t="0" r="-406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81322" y="8327779"/>
            <a:ext cx="10082109" cy="1168313"/>
          </a:xfrm>
          <a:custGeom>
            <a:avLst/>
            <a:gdLst/>
            <a:ahLst/>
            <a:cxnLst/>
            <a:rect r="r" b="b" t="t" l="l"/>
            <a:pathLst>
              <a:path h="1168313" w="10082109">
                <a:moveTo>
                  <a:pt x="0" y="0"/>
                </a:moveTo>
                <a:lnTo>
                  <a:pt x="10082109" y="0"/>
                </a:lnTo>
                <a:lnTo>
                  <a:pt x="10082109" y="1168313"/>
                </a:lnTo>
                <a:lnTo>
                  <a:pt x="0" y="1168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6926" y="352330"/>
            <a:ext cx="13251895" cy="45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CODING IN MATLAB FOR APPLYING THE COULOMB-MOHR FAILURE CRITERIA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283307" y="1295400"/>
            <a:ext cx="11710961" cy="6828017"/>
          </a:xfrm>
          <a:custGeom>
            <a:avLst/>
            <a:gdLst/>
            <a:ahLst/>
            <a:cxnLst/>
            <a:rect r="r" b="b" t="t" l="l"/>
            <a:pathLst>
              <a:path h="6828017" w="11710961">
                <a:moveTo>
                  <a:pt x="0" y="0"/>
                </a:moveTo>
                <a:lnTo>
                  <a:pt x="11710961" y="0"/>
                </a:lnTo>
                <a:lnTo>
                  <a:pt x="11710961" y="6828017"/>
                </a:lnTo>
                <a:lnTo>
                  <a:pt x="0" y="68280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3608" y="1670819"/>
            <a:ext cx="5959699" cy="5684190"/>
          </a:xfrm>
          <a:custGeom>
            <a:avLst/>
            <a:gdLst/>
            <a:ahLst/>
            <a:cxnLst/>
            <a:rect r="r" b="b" t="t" l="l"/>
            <a:pathLst>
              <a:path h="5684190" w="5959699">
                <a:moveTo>
                  <a:pt x="0" y="0"/>
                </a:moveTo>
                <a:lnTo>
                  <a:pt x="5959699" y="0"/>
                </a:lnTo>
                <a:lnTo>
                  <a:pt x="5959699" y="5684189"/>
                </a:lnTo>
                <a:lnTo>
                  <a:pt x="0" y="5684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3608" y="253365"/>
            <a:ext cx="459045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POST PROCESSING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97183"/>
            <a:ext cx="4102328" cy="100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59"/>
              </a:lnSpc>
              <a:spcBef>
                <a:spcPct val="0"/>
              </a:spcBef>
            </a:pPr>
            <a:r>
              <a:rPr lang="en-US" sz="5828">
                <a:solidFill>
                  <a:srgbClr val="000000"/>
                </a:solidFill>
                <a:latin typeface="Th Sarabun New"/>
                <a:ea typeface="Th Sarabun New"/>
                <a:cs typeface="Th Sarabun New"/>
                <a:sym typeface="Th Sarabun New"/>
              </a:rPr>
              <a:t>THE PROBLEM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6847645" y="1101672"/>
            <a:ext cx="0" cy="87788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111108" y="1295400"/>
            <a:ext cx="5891779" cy="4909112"/>
          </a:xfrm>
          <a:custGeom>
            <a:avLst/>
            <a:gdLst/>
            <a:ahLst/>
            <a:cxnLst/>
            <a:rect r="r" b="b" t="t" l="l"/>
            <a:pathLst>
              <a:path h="4909112" w="5891779">
                <a:moveTo>
                  <a:pt x="0" y="0"/>
                </a:moveTo>
                <a:lnTo>
                  <a:pt x="5891779" y="0"/>
                </a:lnTo>
                <a:lnTo>
                  <a:pt x="5891779" y="4909112"/>
                </a:lnTo>
                <a:lnTo>
                  <a:pt x="0" y="4909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94" t="0" r="-389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81020" y="1460188"/>
            <a:ext cx="6533394" cy="569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5100" u="sng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Material Properties </a:t>
            </a:r>
          </a:p>
          <a:p>
            <a:pPr algn="just">
              <a:lnSpc>
                <a:spcPts val="5460"/>
              </a:lnSpc>
            </a:pPr>
            <a:r>
              <a:rPr lang="en-US" sz="39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f’c = 30 Mpa</a:t>
            </a:r>
          </a:p>
          <a:p>
            <a:pPr algn="just">
              <a:lnSpc>
                <a:spcPts val="5460"/>
              </a:lnSpc>
            </a:pPr>
            <a:r>
              <a:rPr lang="en-US" sz="39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E0=2.574x10^10 Pa</a:t>
            </a:r>
          </a:p>
          <a:p>
            <a:pPr algn="just">
              <a:lnSpc>
                <a:spcPts val="5460"/>
              </a:lnSpc>
            </a:pPr>
            <a:r>
              <a:rPr lang="en-US" sz="39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ν = 0.2</a:t>
            </a:r>
          </a:p>
          <a:p>
            <a:pPr algn="just">
              <a:lnSpc>
                <a:spcPts val="5460"/>
              </a:lnSpc>
            </a:pPr>
            <a:r>
              <a:rPr lang="en-US" sz="39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σmax = 30x10^6 Pa</a:t>
            </a:r>
          </a:p>
          <a:p>
            <a:pPr algn="just">
              <a:lnSpc>
                <a:spcPts val="5460"/>
              </a:lnSpc>
            </a:pPr>
            <a:r>
              <a:rPr lang="en-US" sz="39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σ = E0xϵ/(1+E0xϵ/σmax)</a:t>
            </a:r>
          </a:p>
          <a:p>
            <a:pPr algn="just">
              <a:lnSpc>
                <a:spcPts val="5460"/>
              </a:lnSpc>
            </a:pPr>
            <a:r>
              <a:rPr lang="en-US" sz="39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Concrete Density =2400 Kg/m3</a:t>
            </a:r>
          </a:p>
          <a:p>
            <a:pPr algn="just">
              <a:lnSpc>
                <a:spcPts val="546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87152" y="1295400"/>
            <a:ext cx="5204973" cy="8190178"/>
          </a:xfrm>
          <a:custGeom>
            <a:avLst/>
            <a:gdLst/>
            <a:ahLst/>
            <a:cxnLst/>
            <a:rect r="r" b="b" t="t" l="l"/>
            <a:pathLst>
              <a:path h="8190178" w="5204973">
                <a:moveTo>
                  <a:pt x="0" y="0"/>
                </a:moveTo>
                <a:lnTo>
                  <a:pt x="5204973" y="0"/>
                </a:lnTo>
                <a:lnTo>
                  <a:pt x="5204973" y="8190178"/>
                </a:lnTo>
                <a:lnTo>
                  <a:pt x="0" y="8190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968306" y="1444266"/>
            <a:ext cx="8052458" cy="7050909"/>
          </a:xfrm>
          <a:custGeom>
            <a:avLst/>
            <a:gdLst/>
            <a:ahLst/>
            <a:cxnLst/>
            <a:rect r="r" b="b" t="t" l="l"/>
            <a:pathLst>
              <a:path h="7050909" w="8052458">
                <a:moveTo>
                  <a:pt x="0" y="0"/>
                </a:moveTo>
                <a:lnTo>
                  <a:pt x="8052458" y="0"/>
                </a:lnTo>
                <a:lnTo>
                  <a:pt x="8052458" y="7050909"/>
                </a:lnTo>
                <a:lnTo>
                  <a:pt x="0" y="7050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77388" y="1444266"/>
            <a:ext cx="8523148" cy="6329748"/>
          </a:xfrm>
          <a:custGeom>
            <a:avLst/>
            <a:gdLst/>
            <a:ahLst/>
            <a:cxnLst/>
            <a:rect r="r" b="b" t="t" l="l"/>
            <a:pathLst>
              <a:path h="6329748" w="8523148">
                <a:moveTo>
                  <a:pt x="0" y="0"/>
                </a:moveTo>
                <a:lnTo>
                  <a:pt x="8523147" y="0"/>
                </a:lnTo>
                <a:lnTo>
                  <a:pt x="8523147" y="6329748"/>
                </a:lnTo>
                <a:lnTo>
                  <a:pt x="0" y="6329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38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3608" y="253365"/>
            <a:ext cx="459045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POST PROCESSING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54989" y="1324565"/>
            <a:ext cx="15231432" cy="8172811"/>
          </a:xfrm>
          <a:custGeom>
            <a:avLst/>
            <a:gdLst/>
            <a:ahLst/>
            <a:cxnLst/>
            <a:rect r="r" b="b" t="t" l="l"/>
            <a:pathLst>
              <a:path h="8172811" w="15231432">
                <a:moveTo>
                  <a:pt x="0" y="0"/>
                </a:moveTo>
                <a:lnTo>
                  <a:pt x="15231432" y="0"/>
                </a:lnTo>
                <a:lnTo>
                  <a:pt x="15231432" y="8172811"/>
                </a:lnTo>
                <a:lnTo>
                  <a:pt x="0" y="817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2" t="-3283" r="0" b="-213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0310" y="203003"/>
            <a:ext cx="12237306" cy="59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POST-PROCESSING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608" y="253365"/>
            <a:ext cx="302895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LIMITATIONS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86374" y="1544832"/>
            <a:ext cx="16914161" cy="5897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7191" indent="-448595" lvl="1">
              <a:lnSpc>
                <a:spcPts val="4737"/>
              </a:lnSpc>
              <a:buFont typeface="Arial"/>
              <a:buChar char="•"/>
            </a:pPr>
            <a:r>
              <a:rPr lang="en-US" sz="4155" spc="8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Using a pure Incremental method without correction prevents the structure from reaching true equilibrium at each step, reducing accuracy in nonlinear simulations</a:t>
            </a:r>
          </a:p>
          <a:p>
            <a:pPr algn="l" marL="897191" indent="-448595" lvl="1">
              <a:lnSpc>
                <a:spcPts val="4737"/>
              </a:lnSpc>
              <a:buFont typeface="Arial"/>
              <a:buChar char="•"/>
            </a:pPr>
            <a:r>
              <a:rPr lang="en-US" sz="4155" spc="8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Averaging stress and strain across each hexahedral element can underestimate stress concentrations, particularly near boundaries, corners, and load application points.</a:t>
            </a:r>
          </a:p>
          <a:p>
            <a:pPr algn="l" marL="897191" indent="-448595" lvl="1">
              <a:lnSpc>
                <a:spcPts val="4737"/>
              </a:lnSpc>
              <a:buFont typeface="Arial"/>
              <a:buChar char="•"/>
            </a:pPr>
            <a:r>
              <a:rPr lang="en-US" sz="4155" spc="83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 use of force control limits the ability to capture the material's  softening behavior.</a:t>
            </a:r>
          </a:p>
          <a:p>
            <a:pPr algn="l">
              <a:lnSpc>
                <a:spcPts val="4281"/>
              </a:lnSpc>
            </a:pPr>
          </a:p>
          <a:p>
            <a:pPr algn="l">
              <a:lnSpc>
                <a:spcPts val="428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323608" y="253365"/>
            <a:ext cx="644157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FUTURE IMPLIMENTATIONS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6374" y="1544832"/>
            <a:ext cx="16764436" cy="892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8234" indent="-374117" lvl="1">
              <a:lnSpc>
                <a:spcPts val="3950"/>
              </a:lnSpc>
              <a:buFont typeface="Arial"/>
              <a:buChar char="•"/>
            </a:pPr>
            <a:r>
              <a:rPr lang="en-US" sz="3465" spc="6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Displacement-controlled static analysis can be applied to simulate structural behavior beyond peak load, enabling capture of failure modes such as cracking, yielding, and post-peak softening.</a:t>
            </a:r>
          </a:p>
          <a:p>
            <a:pPr algn="l">
              <a:lnSpc>
                <a:spcPts val="3950"/>
              </a:lnSpc>
            </a:pPr>
          </a:p>
          <a:p>
            <a:pPr algn="l" marL="748234" indent="-374117" lvl="1">
              <a:lnSpc>
                <a:spcPts val="3950"/>
              </a:lnSpc>
              <a:buFont typeface="Arial"/>
              <a:buChar char="•"/>
            </a:pPr>
            <a:r>
              <a:rPr lang="en-US" sz="3465" spc="6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we can Incorporate Modified Newton-Raphson ( partially updated stiffness) for future improve the results.</a:t>
            </a:r>
          </a:p>
          <a:p>
            <a:pPr algn="l">
              <a:lnSpc>
                <a:spcPts val="3950"/>
              </a:lnSpc>
            </a:pPr>
          </a:p>
          <a:p>
            <a:pPr algn="l" marL="748234" indent="-374117" lvl="1">
              <a:lnSpc>
                <a:spcPts val="3950"/>
              </a:lnSpc>
              <a:buFont typeface="Arial"/>
              <a:buChar char="•"/>
            </a:pPr>
            <a:r>
              <a:rPr lang="en-US" sz="3465" spc="6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TO support nonlinear time history analysis using methods like Newmark-beta  allowing simulation of seismic, impact.</a:t>
            </a:r>
          </a:p>
          <a:p>
            <a:pPr algn="l">
              <a:lnSpc>
                <a:spcPts val="3950"/>
              </a:lnSpc>
            </a:pPr>
          </a:p>
          <a:p>
            <a:pPr algn="l" marL="748234" indent="-374117" lvl="1">
              <a:lnSpc>
                <a:spcPts val="3950"/>
              </a:lnSpc>
              <a:buFont typeface="Arial"/>
              <a:buChar char="•"/>
            </a:pPr>
            <a:r>
              <a:rPr lang="en-US" sz="3465" spc="6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we can Incorporate nonlinear constitutive models such as:</a:t>
            </a:r>
          </a:p>
          <a:p>
            <a:pPr algn="l">
              <a:lnSpc>
                <a:spcPts val="3950"/>
              </a:lnSpc>
            </a:pPr>
            <a:r>
              <a:rPr lang="en-US" sz="3465" spc="6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    Concrete plasticity or damage-plasticity </a:t>
            </a:r>
          </a:p>
          <a:p>
            <a:pPr algn="l">
              <a:lnSpc>
                <a:spcPts val="3950"/>
              </a:lnSpc>
            </a:pPr>
            <a:r>
              <a:rPr lang="en-US" sz="3465" spc="6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        </a:t>
            </a:r>
            <a:r>
              <a:rPr lang="en-US" sz="3465" spc="69">
                <a:solidFill>
                  <a:srgbClr val="000000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Concrete cracking models with tension softening and shear transfer.</a:t>
            </a:r>
          </a:p>
          <a:p>
            <a:pPr algn="l">
              <a:lnSpc>
                <a:spcPts val="3950"/>
              </a:lnSpc>
            </a:pPr>
          </a:p>
          <a:p>
            <a:pPr algn="l">
              <a:lnSpc>
                <a:spcPts val="3950"/>
              </a:lnSpc>
            </a:pPr>
          </a:p>
          <a:p>
            <a:pPr algn="l">
              <a:lnSpc>
                <a:spcPts val="3950"/>
              </a:lnSpc>
            </a:pPr>
          </a:p>
          <a:p>
            <a:pPr algn="l">
              <a:lnSpc>
                <a:spcPts val="3950"/>
              </a:lnSpc>
            </a:pPr>
          </a:p>
          <a:p>
            <a:pPr algn="l">
              <a:lnSpc>
                <a:spcPts val="395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23608" y="253365"/>
            <a:ext cx="313878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REFERENCES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29569"/>
            <a:ext cx="16401575" cy="528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3003" indent="-406501" lvl="1">
              <a:lnSpc>
                <a:spcPts val="4292"/>
              </a:lnSpc>
              <a:buFont typeface="Arial"/>
              <a:buChar char="•"/>
            </a:pPr>
            <a:r>
              <a:rPr lang="en-US" b="true" sz="3765" spc="75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Introduction to Nonlinear Finite Element Analysis - Nam-Ho Kim</a:t>
            </a:r>
          </a:p>
          <a:p>
            <a:pPr algn="l" marL="813003" indent="-406501" lvl="1">
              <a:lnSpc>
                <a:spcPts val="4292"/>
              </a:lnSpc>
              <a:buFont typeface="Arial"/>
              <a:buChar char="•"/>
            </a:pPr>
            <a:r>
              <a:rPr lang="en-US" b="true" sz="3765" spc="75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The Finite Element Method, Fifth Edition, Volume 1: The Basis - Zienkiewicz</a:t>
            </a:r>
          </a:p>
          <a:p>
            <a:pPr algn="l" marL="813003" indent="-406501" lvl="1">
              <a:lnSpc>
                <a:spcPts val="4292"/>
              </a:lnSpc>
              <a:buFont typeface="Arial"/>
              <a:buChar char="•"/>
            </a:pPr>
            <a:r>
              <a:rPr lang="en-US" b="true" sz="3765" spc="75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Finite Element Procedure - Klaus Jurgen Bathe</a:t>
            </a:r>
          </a:p>
          <a:p>
            <a:pPr algn="l" marL="813003" indent="-406501" lvl="1">
              <a:lnSpc>
                <a:spcPts val="4292"/>
              </a:lnSpc>
              <a:buFont typeface="Arial"/>
              <a:buChar char="•"/>
            </a:pPr>
            <a:r>
              <a:rPr lang="en-US" b="true" sz="3765" spc="75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Programming the Finite Element Method - I.M. Smith, D.V. Griffiths and L. Margetts</a:t>
            </a:r>
          </a:p>
          <a:p>
            <a:pPr algn="l" marL="813003" indent="-406501" lvl="1">
              <a:lnSpc>
                <a:spcPts val="4292"/>
              </a:lnSpc>
              <a:buFont typeface="Arial"/>
              <a:buChar char="•"/>
            </a:pPr>
            <a:r>
              <a:rPr lang="en-US" b="true" sz="3765" spc="75">
                <a:solidFill>
                  <a:srgbClr val="000000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 First Course in the Finite Element Method - Daryl L. Logan</a:t>
            </a:r>
          </a:p>
          <a:p>
            <a:pPr algn="l">
              <a:lnSpc>
                <a:spcPts val="3950"/>
              </a:lnSpc>
            </a:pPr>
          </a:p>
          <a:p>
            <a:pPr algn="l">
              <a:lnSpc>
                <a:spcPts val="3950"/>
              </a:lnSpc>
            </a:pPr>
          </a:p>
          <a:p>
            <a:pPr algn="l">
              <a:lnSpc>
                <a:spcPts val="39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9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30380" y="186500"/>
            <a:ext cx="4356728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QUESTIONS 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3239" y="2035465"/>
            <a:ext cx="13042423" cy="282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172"/>
              </a:lnSpc>
            </a:pPr>
            <a:r>
              <a:rPr lang="en-US" sz="16551" b="true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7404" y="1668784"/>
            <a:ext cx="4101212" cy="1828771"/>
            <a:chOff x="0" y="0"/>
            <a:chExt cx="1080155" cy="481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80155" cy="481652"/>
            </a:xfrm>
            <a:custGeom>
              <a:avLst/>
              <a:gdLst/>
              <a:ahLst/>
              <a:cxnLst/>
              <a:rect r="r" b="b" t="t" l="l"/>
              <a:pathLst>
                <a:path h="481652" w="1080155">
                  <a:moveTo>
                    <a:pt x="96273" y="0"/>
                  </a:moveTo>
                  <a:lnTo>
                    <a:pt x="983881" y="0"/>
                  </a:lnTo>
                  <a:cubicBezTo>
                    <a:pt x="1009414" y="0"/>
                    <a:pt x="1033902" y="10143"/>
                    <a:pt x="1051957" y="28198"/>
                  </a:cubicBezTo>
                  <a:cubicBezTo>
                    <a:pt x="1070012" y="46253"/>
                    <a:pt x="1080155" y="70740"/>
                    <a:pt x="1080155" y="96273"/>
                  </a:cubicBezTo>
                  <a:lnTo>
                    <a:pt x="1080155" y="385378"/>
                  </a:lnTo>
                  <a:cubicBezTo>
                    <a:pt x="1080155" y="410911"/>
                    <a:pt x="1070012" y="435399"/>
                    <a:pt x="1051957" y="453454"/>
                  </a:cubicBezTo>
                  <a:cubicBezTo>
                    <a:pt x="1033902" y="471509"/>
                    <a:pt x="1009414" y="481652"/>
                    <a:pt x="983881" y="481652"/>
                  </a:cubicBezTo>
                  <a:lnTo>
                    <a:pt x="96273" y="481652"/>
                  </a:lnTo>
                  <a:cubicBezTo>
                    <a:pt x="43103" y="481652"/>
                    <a:pt x="0" y="438549"/>
                    <a:pt x="0" y="385378"/>
                  </a:cubicBezTo>
                  <a:lnTo>
                    <a:pt x="0" y="96273"/>
                  </a:lnTo>
                  <a:cubicBezTo>
                    <a:pt x="0" y="70740"/>
                    <a:pt x="10143" y="46253"/>
                    <a:pt x="28198" y="28198"/>
                  </a:cubicBezTo>
                  <a:cubicBezTo>
                    <a:pt x="46253" y="10143"/>
                    <a:pt x="70740" y="0"/>
                    <a:pt x="96273" y="0"/>
                  </a:cubicBezTo>
                  <a:close/>
                </a:path>
              </a:pathLst>
            </a:custGeom>
            <a:solidFill>
              <a:srgbClr val="A1BE3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80155" cy="529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Meshing 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column into</a:t>
              </a: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Hexahedron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elements with specified element size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29816" y="1811645"/>
            <a:ext cx="4333198" cy="1543050"/>
            <a:chOff x="0" y="0"/>
            <a:chExt cx="1141254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1254" cy="406400"/>
            </a:xfrm>
            <a:custGeom>
              <a:avLst/>
              <a:gdLst/>
              <a:ahLst/>
              <a:cxnLst/>
              <a:rect r="r" b="b" t="t" l="l"/>
              <a:pathLst>
                <a:path h="406400" w="1141254">
                  <a:moveTo>
                    <a:pt x="91119" y="0"/>
                  </a:moveTo>
                  <a:lnTo>
                    <a:pt x="1050135" y="0"/>
                  </a:lnTo>
                  <a:cubicBezTo>
                    <a:pt x="1074301" y="0"/>
                    <a:pt x="1097477" y="9600"/>
                    <a:pt x="1114566" y="26688"/>
                  </a:cubicBezTo>
                  <a:cubicBezTo>
                    <a:pt x="1131654" y="43776"/>
                    <a:pt x="1141254" y="66953"/>
                    <a:pt x="1141254" y="91119"/>
                  </a:cubicBezTo>
                  <a:lnTo>
                    <a:pt x="1141254" y="315281"/>
                  </a:lnTo>
                  <a:cubicBezTo>
                    <a:pt x="1141254" y="339447"/>
                    <a:pt x="1131654" y="362624"/>
                    <a:pt x="1114566" y="379712"/>
                  </a:cubicBezTo>
                  <a:cubicBezTo>
                    <a:pt x="1097477" y="396800"/>
                    <a:pt x="1074301" y="406400"/>
                    <a:pt x="1050135" y="406400"/>
                  </a:cubicBezTo>
                  <a:lnTo>
                    <a:pt x="91119" y="406400"/>
                  </a:lnTo>
                  <a:cubicBezTo>
                    <a:pt x="66953" y="406400"/>
                    <a:pt x="43776" y="396800"/>
                    <a:pt x="26688" y="379712"/>
                  </a:cubicBezTo>
                  <a:cubicBezTo>
                    <a:pt x="9600" y="362624"/>
                    <a:pt x="0" y="339447"/>
                    <a:pt x="0" y="315281"/>
                  </a:cubicBezTo>
                  <a:lnTo>
                    <a:pt x="0" y="91119"/>
                  </a:lnTo>
                  <a:cubicBezTo>
                    <a:pt x="0" y="66953"/>
                    <a:pt x="9600" y="43776"/>
                    <a:pt x="26688" y="26688"/>
                  </a:cubicBezTo>
                  <a:cubicBezTo>
                    <a:pt x="43776" y="9600"/>
                    <a:pt x="66953" y="0"/>
                    <a:pt x="91119" y="0"/>
                  </a:cubicBezTo>
                  <a:close/>
                </a:path>
              </a:pathLst>
            </a:custGeom>
            <a:solidFill>
              <a:srgbClr val="A1BE3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4125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Extract</a:t>
              </a: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nodal Coordinate and Member connectivity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in MATLAB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926102" y="1887845"/>
            <a:ext cx="4333198" cy="1390650"/>
            <a:chOff x="0" y="0"/>
            <a:chExt cx="1141254" cy="3662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1254" cy="366262"/>
            </a:xfrm>
            <a:custGeom>
              <a:avLst/>
              <a:gdLst/>
              <a:ahLst/>
              <a:cxnLst/>
              <a:rect r="r" b="b" t="t" l="l"/>
              <a:pathLst>
                <a:path h="366262" w="1141254">
                  <a:moveTo>
                    <a:pt x="91119" y="0"/>
                  </a:moveTo>
                  <a:lnTo>
                    <a:pt x="1050135" y="0"/>
                  </a:lnTo>
                  <a:cubicBezTo>
                    <a:pt x="1074301" y="0"/>
                    <a:pt x="1097477" y="9600"/>
                    <a:pt x="1114566" y="26688"/>
                  </a:cubicBezTo>
                  <a:cubicBezTo>
                    <a:pt x="1131654" y="43776"/>
                    <a:pt x="1141254" y="66953"/>
                    <a:pt x="1141254" y="91119"/>
                  </a:cubicBezTo>
                  <a:lnTo>
                    <a:pt x="1141254" y="275142"/>
                  </a:lnTo>
                  <a:cubicBezTo>
                    <a:pt x="1141254" y="299309"/>
                    <a:pt x="1131654" y="322485"/>
                    <a:pt x="1114566" y="339574"/>
                  </a:cubicBezTo>
                  <a:cubicBezTo>
                    <a:pt x="1097477" y="356662"/>
                    <a:pt x="1074301" y="366262"/>
                    <a:pt x="1050135" y="366262"/>
                  </a:cubicBezTo>
                  <a:lnTo>
                    <a:pt x="91119" y="366262"/>
                  </a:lnTo>
                  <a:cubicBezTo>
                    <a:pt x="66953" y="366262"/>
                    <a:pt x="43776" y="356662"/>
                    <a:pt x="26688" y="339574"/>
                  </a:cubicBezTo>
                  <a:cubicBezTo>
                    <a:pt x="9600" y="322485"/>
                    <a:pt x="0" y="299309"/>
                    <a:pt x="0" y="275142"/>
                  </a:cubicBezTo>
                  <a:lnTo>
                    <a:pt x="0" y="91119"/>
                  </a:lnTo>
                  <a:cubicBezTo>
                    <a:pt x="0" y="66953"/>
                    <a:pt x="9600" y="43776"/>
                    <a:pt x="26688" y="26688"/>
                  </a:cubicBezTo>
                  <a:cubicBezTo>
                    <a:pt x="43776" y="9600"/>
                    <a:pt x="66953" y="0"/>
                    <a:pt x="91119" y="0"/>
                  </a:cubicBezTo>
                  <a:close/>
                </a:path>
              </a:pathLst>
            </a:custGeom>
            <a:solidFill>
              <a:srgbClr val="A1BE3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41254" cy="413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Defining </a:t>
              </a: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Sigma_max, Density, E0, shape function, and D matrix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926102" y="4907574"/>
            <a:ext cx="4333198" cy="1683511"/>
            <a:chOff x="0" y="0"/>
            <a:chExt cx="1141254" cy="4433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41254" cy="443394"/>
            </a:xfrm>
            <a:custGeom>
              <a:avLst/>
              <a:gdLst/>
              <a:ahLst/>
              <a:cxnLst/>
              <a:rect r="r" b="b" t="t" l="l"/>
              <a:pathLst>
                <a:path h="443394" w="1141254">
                  <a:moveTo>
                    <a:pt x="91119" y="0"/>
                  </a:moveTo>
                  <a:lnTo>
                    <a:pt x="1050135" y="0"/>
                  </a:lnTo>
                  <a:cubicBezTo>
                    <a:pt x="1074301" y="0"/>
                    <a:pt x="1097477" y="9600"/>
                    <a:pt x="1114566" y="26688"/>
                  </a:cubicBezTo>
                  <a:cubicBezTo>
                    <a:pt x="1131654" y="43776"/>
                    <a:pt x="1141254" y="66953"/>
                    <a:pt x="1141254" y="91119"/>
                  </a:cubicBezTo>
                  <a:lnTo>
                    <a:pt x="1141254" y="352275"/>
                  </a:lnTo>
                  <a:cubicBezTo>
                    <a:pt x="1141254" y="376441"/>
                    <a:pt x="1131654" y="399618"/>
                    <a:pt x="1114566" y="416706"/>
                  </a:cubicBezTo>
                  <a:cubicBezTo>
                    <a:pt x="1097477" y="433794"/>
                    <a:pt x="1074301" y="443394"/>
                    <a:pt x="1050135" y="443394"/>
                  </a:cubicBezTo>
                  <a:lnTo>
                    <a:pt x="91119" y="443394"/>
                  </a:lnTo>
                  <a:cubicBezTo>
                    <a:pt x="66953" y="443394"/>
                    <a:pt x="43776" y="433794"/>
                    <a:pt x="26688" y="416706"/>
                  </a:cubicBezTo>
                  <a:cubicBezTo>
                    <a:pt x="9600" y="399618"/>
                    <a:pt x="0" y="376441"/>
                    <a:pt x="0" y="352275"/>
                  </a:cubicBezTo>
                  <a:lnTo>
                    <a:pt x="0" y="91119"/>
                  </a:lnTo>
                  <a:cubicBezTo>
                    <a:pt x="0" y="66953"/>
                    <a:pt x="9600" y="43776"/>
                    <a:pt x="26688" y="26688"/>
                  </a:cubicBezTo>
                  <a:cubicBezTo>
                    <a:pt x="43776" y="9600"/>
                    <a:pt x="66953" y="0"/>
                    <a:pt x="91119" y="0"/>
                  </a:cubicBezTo>
                  <a:close/>
                </a:path>
              </a:pathLst>
            </a:custGeom>
            <a:solidFill>
              <a:srgbClr val="A1BE3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41254" cy="481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Formulation of the </a:t>
              </a:r>
              <a:r>
                <a:rPr lang="en-US" b="true" sz="21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Global stiffness matrix and Force vector</a:t>
              </a: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using</a:t>
              </a:r>
              <a:r>
                <a:rPr lang="en-US" b="true" sz="21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Iso parametric Formulation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736753" y="4792955"/>
            <a:ext cx="4333198" cy="1912749"/>
            <a:chOff x="0" y="0"/>
            <a:chExt cx="1141254" cy="5037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1254" cy="503769"/>
            </a:xfrm>
            <a:custGeom>
              <a:avLst/>
              <a:gdLst/>
              <a:ahLst/>
              <a:cxnLst/>
              <a:rect r="r" b="b" t="t" l="l"/>
              <a:pathLst>
                <a:path h="503769" w="1141254">
                  <a:moveTo>
                    <a:pt x="91119" y="0"/>
                  </a:moveTo>
                  <a:lnTo>
                    <a:pt x="1050135" y="0"/>
                  </a:lnTo>
                  <a:cubicBezTo>
                    <a:pt x="1074301" y="0"/>
                    <a:pt x="1097477" y="9600"/>
                    <a:pt x="1114566" y="26688"/>
                  </a:cubicBezTo>
                  <a:cubicBezTo>
                    <a:pt x="1131654" y="43776"/>
                    <a:pt x="1141254" y="66953"/>
                    <a:pt x="1141254" y="91119"/>
                  </a:cubicBezTo>
                  <a:lnTo>
                    <a:pt x="1141254" y="412650"/>
                  </a:lnTo>
                  <a:cubicBezTo>
                    <a:pt x="1141254" y="436816"/>
                    <a:pt x="1131654" y="459993"/>
                    <a:pt x="1114566" y="477081"/>
                  </a:cubicBezTo>
                  <a:cubicBezTo>
                    <a:pt x="1097477" y="494169"/>
                    <a:pt x="1074301" y="503769"/>
                    <a:pt x="1050135" y="503769"/>
                  </a:cubicBezTo>
                  <a:lnTo>
                    <a:pt x="91119" y="503769"/>
                  </a:lnTo>
                  <a:cubicBezTo>
                    <a:pt x="66953" y="503769"/>
                    <a:pt x="43776" y="494169"/>
                    <a:pt x="26688" y="477081"/>
                  </a:cubicBezTo>
                  <a:cubicBezTo>
                    <a:pt x="9600" y="459993"/>
                    <a:pt x="0" y="436816"/>
                    <a:pt x="0" y="412650"/>
                  </a:cubicBezTo>
                  <a:lnTo>
                    <a:pt x="0" y="91119"/>
                  </a:lnTo>
                  <a:cubicBezTo>
                    <a:pt x="0" y="66953"/>
                    <a:pt x="9600" y="43776"/>
                    <a:pt x="26688" y="26688"/>
                  </a:cubicBezTo>
                  <a:cubicBezTo>
                    <a:pt x="43776" y="9600"/>
                    <a:pt x="66953" y="0"/>
                    <a:pt x="91119" y="0"/>
                  </a:cubicBezTo>
                  <a:close/>
                </a:path>
              </a:pathLst>
            </a:custGeom>
            <a:solidFill>
              <a:srgbClr val="A1BE3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41254" cy="541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Assigning</a:t>
              </a:r>
              <a:r>
                <a:rPr lang="en-US" sz="21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Support condition</a:t>
              </a: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at base nodes</a:t>
              </a:r>
            </a:p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Load at top</a:t>
              </a: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equivalent to 4% of height.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47404" y="4792955"/>
            <a:ext cx="4333198" cy="1588053"/>
            <a:chOff x="0" y="0"/>
            <a:chExt cx="1141254" cy="41825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1254" cy="418253"/>
            </a:xfrm>
            <a:custGeom>
              <a:avLst/>
              <a:gdLst/>
              <a:ahLst/>
              <a:cxnLst/>
              <a:rect r="r" b="b" t="t" l="l"/>
              <a:pathLst>
                <a:path h="418253" w="1141254">
                  <a:moveTo>
                    <a:pt x="91119" y="0"/>
                  </a:moveTo>
                  <a:lnTo>
                    <a:pt x="1050135" y="0"/>
                  </a:lnTo>
                  <a:cubicBezTo>
                    <a:pt x="1074301" y="0"/>
                    <a:pt x="1097477" y="9600"/>
                    <a:pt x="1114566" y="26688"/>
                  </a:cubicBezTo>
                  <a:cubicBezTo>
                    <a:pt x="1131654" y="43776"/>
                    <a:pt x="1141254" y="66953"/>
                    <a:pt x="1141254" y="91119"/>
                  </a:cubicBezTo>
                  <a:lnTo>
                    <a:pt x="1141254" y="327133"/>
                  </a:lnTo>
                  <a:cubicBezTo>
                    <a:pt x="1141254" y="351300"/>
                    <a:pt x="1131654" y="374476"/>
                    <a:pt x="1114566" y="391564"/>
                  </a:cubicBezTo>
                  <a:cubicBezTo>
                    <a:pt x="1097477" y="408653"/>
                    <a:pt x="1074301" y="418253"/>
                    <a:pt x="1050135" y="418253"/>
                  </a:cubicBezTo>
                  <a:lnTo>
                    <a:pt x="91119" y="418253"/>
                  </a:lnTo>
                  <a:cubicBezTo>
                    <a:pt x="66953" y="418253"/>
                    <a:pt x="43776" y="408653"/>
                    <a:pt x="26688" y="391564"/>
                  </a:cubicBezTo>
                  <a:cubicBezTo>
                    <a:pt x="9600" y="374476"/>
                    <a:pt x="0" y="351300"/>
                    <a:pt x="0" y="327133"/>
                  </a:cubicBezTo>
                  <a:lnTo>
                    <a:pt x="0" y="91119"/>
                  </a:lnTo>
                  <a:cubicBezTo>
                    <a:pt x="0" y="66953"/>
                    <a:pt x="9600" y="43776"/>
                    <a:pt x="26688" y="26688"/>
                  </a:cubicBezTo>
                  <a:cubicBezTo>
                    <a:pt x="43776" y="9600"/>
                    <a:pt x="66953" y="0"/>
                    <a:pt x="91119" y="0"/>
                  </a:cubicBezTo>
                  <a:close/>
                </a:path>
              </a:pathLst>
            </a:custGeom>
            <a:solidFill>
              <a:srgbClr val="A1BE3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141254" cy="46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Non-linear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Analysis - </a:t>
              </a: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Pure Incremental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method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648616" y="2361006"/>
            <a:ext cx="1981200" cy="407195"/>
            <a:chOff x="0" y="0"/>
            <a:chExt cx="2543763" cy="5228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43763" cy="522818"/>
            </a:xfrm>
            <a:custGeom>
              <a:avLst/>
              <a:gdLst/>
              <a:ahLst/>
              <a:cxnLst/>
              <a:rect r="r" b="b" t="t" l="l"/>
              <a:pathLst>
                <a:path h="522818" w="2543763">
                  <a:moveTo>
                    <a:pt x="2543763" y="261409"/>
                  </a:moveTo>
                  <a:lnTo>
                    <a:pt x="2137363" y="0"/>
                  </a:lnTo>
                  <a:lnTo>
                    <a:pt x="2137363" y="203200"/>
                  </a:lnTo>
                  <a:lnTo>
                    <a:pt x="0" y="203200"/>
                  </a:lnTo>
                  <a:lnTo>
                    <a:pt x="0" y="319618"/>
                  </a:lnTo>
                  <a:lnTo>
                    <a:pt x="2137363" y="319618"/>
                  </a:lnTo>
                  <a:lnTo>
                    <a:pt x="2137363" y="522818"/>
                  </a:lnTo>
                  <a:lnTo>
                    <a:pt x="2543763" y="261409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212725"/>
              <a:ext cx="2442163" cy="10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677529" y="24178"/>
            <a:ext cx="7127871" cy="1004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59"/>
              </a:lnSpc>
              <a:spcBef>
                <a:spcPct val="0"/>
              </a:spcBef>
            </a:pPr>
            <a:r>
              <a:rPr lang="en-US" b="true" sz="5828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Flow Chart of the Project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0963014" y="2381434"/>
            <a:ext cx="1963088" cy="403472"/>
            <a:chOff x="0" y="0"/>
            <a:chExt cx="2543763" cy="52281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543763" cy="522818"/>
            </a:xfrm>
            <a:custGeom>
              <a:avLst/>
              <a:gdLst/>
              <a:ahLst/>
              <a:cxnLst/>
              <a:rect r="r" b="b" t="t" l="l"/>
              <a:pathLst>
                <a:path h="522818" w="2543763">
                  <a:moveTo>
                    <a:pt x="2543763" y="261409"/>
                  </a:moveTo>
                  <a:lnTo>
                    <a:pt x="2137363" y="0"/>
                  </a:lnTo>
                  <a:lnTo>
                    <a:pt x="2137363" y="203200"/>
                  </a:lnTo>
                  <a:lnTo>
                    <a:pt x="0" y="203200"/>
                  </a:lnTo>
                  <a:lnTo>
                    <a:pt x="0" y="319618"/>
                  </a:lnTo>
                  <a:lnTo>
                    <a:pt x="2137363" y="319618"/>
                  </a:lnTo>
                  <a:lnTo>
                    <a:pt x="2137363" y="522818"/>
                  </a:lnTo>
                  <a:lnTo>
                    <a:pt x="2543763" y="261409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212725"/>
              <a:ext cx="2442163" cy="10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5400000">
            <a:off x="14335311" y="3847144"/>
            <a:ext cx="1629080" cy="491781"/>
            <a:chOff x="0" y="0"/>
            <a:chExt cx="1731892" cy="52281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731892" cy="522818"/>
            </a:xfrm>
            <a:custGeom>
              <a:avLst/>
              <a:gdLst/>
              <a:ahLst/>
              <a:cxnLst/>
              <a:rect r="r" b="b" t="t" l="l"/>
              <a:pathLst>
                <a:path h="522818" w="1731892">
                  <a:moveTo>
                    <a:pt x="1731892" y="261409"/>
                  </a:moveTo>
                  <a:lnTo>
                    <a:pt x="1325492" y="0"/>
                  </a:lnTo>
                  <a:lnTo>
                    <a:pt x="1325492" y="203200"/>
                  </a:lnTo>
                  <a:lnTo>
                    <a:pt x="0" y="203200"/>
                  </a:lnTo>
                  <a:lnTo>
                    <a:pt x="0" y="319618"/>
                  </a:lnTo>
                  <a:lnTo>
                    <a:pt x="1325492" y="319618"/>
                  </a:lnTo>
                  <a:lnTo>
                    <a:pt x="1325492" y="522818"/>
                  </a:lnTo>
                  <a:lnTo>
                    <a:pt x="1731892" y="261409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212725"/>
              <a:ext cx="1630292" cy="10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-10800000">
            <a:off x="11069951" y="5586982"/>
            <a:ext cx="1856151" cy="381494"/>
            <a:chOff x="0" y="0"/>
            <a:chExt cx="2543763" cy="52281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543763" cy="522818"/>
            </a:xfrm>
            <a:custGeom>
              <a:avLst/>
              <a:gdLst/>
              <a:ahLst/>
              <a:cxnLst/>
              <a:rect r="r" b="b" t="t" l="l"/>
              <a:pathLst>
                <a:path h="522818" w="2543763">
                  <a:moveTo>
                    <a:pt x="2543763" y="261409"/>
                  </a:moveTo>
                  <a:lnTo>
                    <a:pt x="2137363" y="0"/>
                  </a:lnTo>
                  <a:lnTo>
                    <a:pt x="2137363" y="203200"/>
                  </a:lnTo>
                  <a:lnTo>
                    <a:pt x="0" y="203200"/>
                  </a:lnTo>
                  <a:lnTo>
                    <a:pt x="0" y="319618"/>
                  </a:lnTo>
                  <a:lnTo>
                    <a:pt x="2137363" y="319618"/>
                  </a:lnTo>
                  <a:lnTo>
                    <a:pt x="2137363" y="522818"/>
                  </a:lnTo>
                  <a:lnTo>
                    <a:pt x="2543763" y="261409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212725"/>
              <a:ext cx="2442163" cy="10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-10800000">
            <a:off x="4880602" y="5586982"/>
            <a:ext cx="1856151" cy="381494"/>
            <a:chOff x="0" y="0"/>
            <a:chExt cx="2543763" cy="52281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543763" cy="522818"/>
            </a:xfrm>
            <a:custGeom>
              <a:avLst/>
              <a:gdLst/>
              <a:ahLst/>
              <a:cxnLst/>
              <a:rect r="r" b="b" t="t" l="l"/>
              <a:pathLst>
                <a:path h="522818" w="2543763">
                  <a:moveTo>
                    <a:pt x="2543763" y="261409"/>
                  </a:moveTo>
                  <a:lnTo>
                    <a:pt x="2137363" y="0"/>
                  </a:lnTo>
                  <a:lnTo>
                    <a:pt x="2137363" y="203200"/>
                  </a:lnTo>
                  <a:lnTo>
                    <a:pt x="0" y="203200"/>
                  </a:lnTo>
                  <a:lnTo>
                    <a:pt x="0" y="319618"/>
                  </a:lnTo>
                  <a:lnTo>
                    <a:pt x="2137363" y="319618"/>
                  </a:lnTo>
                  <a:lnTo>
                    <a:pt x="2137363" y="522818"/>
                  </a:lnTo>
                  <a:lnTo>
                    <a:pt x="2543763" y="261409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212725"/>
              <a:ext cx="2442163" cy="10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547404" y="7563209"/>
            <a:ext cx="4683753" cy="1723666"/>
            <a:chOff x="0" y="0"/>
            <a:chExt cx="1233581" cy="45397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33581" cy="453970"/>
            </a:xfrm>
            <a:custGeom>
              <a:avLst/>
              <a:gdLst/>
              <a:ahLst/>
              <a:cxnLst/>
              <a:rect r="r" b="b" t="t" l="l"/>
              <a:pathLst>
                <a:path h="453970" w="1233581">
                  <a:moveTo>
                    <a:pt x="84299" y="0"/>
                  </a:moveTo>
                  <a:lnTo>
                    <a:pt x="1149281" y="0"/>
                  </a:lnTo>
                  <a:cubicBezTo>
                    <a:pt x="1171639" y="0"/>
                    <a:pt x="1193081" y="8882"/>
                    <a:pt x="1208890" y="24691"/>
                  </a:cubicBezTo>
                  <a:cubicBezTo>
                    <a:pt x="1224699" y="40500"/>
                    <a:pt x="1233581" y="61942"/>
                    <a:pt x="1233581" y="84299"/>
                  </a:cubicBezTo>
                  <a:lnTo>
                    <a:pt x="1233581" y="369670"/>
                  </a:lnTo>
                  <a:cubicBezTo>
                    <a:pt x="1233581" y="392028"/>
                    <a:pt x="1224699" y="413470"/>
                    <a:pt x="1208890" y="429279"/>
                  </a:cubicBezTo>
                  <a:cubicBezTo>
                    <a:pt x="1193081" y="445088"/>
                    <a:pt x="1171639" y="453970"/>
                    <a:pt x="1149281" y="453970"/>
                  </a:cubicBezTo>
                  <a:lnTo>
                    <a:pt x="84299" y="453970"/>
                  </a:lnTo>
                  <a:cubicBezTo>
                    <a:pt x="61942" y="453970"/>
                    <a:pt x="40500" y="445088"/>
                    <a:pt x="24691" y="429279"/>
                  </a:cubicBezTo>
                  <a:cubicBezTo>
                    <a:pt x="8882" y="413470"/>
                    <a:pt x="0" y="392028"/>
                    <a:pt x="0" y="369670"/>
                  </a:cubicBezTo>
                  <a:lnTo>
                    <a:pt x="0" y="84299"/>
                  </a:lnTo>
                  <a:cubicBezTo>
                    <a:pt x="0" y="61942"/>
                    <a:pt x="8882" y="40500"/>
                    <a:pt x="24691" y="24691"/>
                  </a:cubicBezTo>
                  <a:cubicBezTo>
                    <a:pt x="40500" y="8882"/>
                    <a:pt x="61942" y="0"/>
                    <a:pt x="84299" y="0"/>
                  </a:cubicBezTo>
                  <a:close/>
                </a:path>
              </a:pathLst>
            </a:custGeom>
            <a:solidFill>
              <a:srgbClr val="A1BE3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233581" cy="501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Solving </a:t>
              </a: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equilibrium equation 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 obtain the </a:t>
              </a: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nodal displacements, stresses and strain 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 each incremental step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5400000">
            <a:off x="2072995" y="6776126"/>
            <a:ext cx="1182200" cy="391966"/>
            <a:chOff x="0" y="0"/>
            <a:chExt cx="1856438" cy="61551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856438" cy="615514"/>
            </a:xfrm>
            <a:custGeom>
              <a:avLst/>
              <a:gdLst/>
              <a:ahLst/>
              <a:cxnLst/>
              <a:rect r="r" b="b" t="t" l="l"/>
              <a:pathLst>
                <a:path h="615514" w="1856438">
                  <a:moveTo>
                    <a:pt x="1856438" y="307757"/>
                  </a:moveTo>
                  <a:lnTo>
                    <a:pt x="1450038" y="0"/>
                  </a:lnTo>
                  <a:lnTo>
                    <a:pt x="1450038" y="203200"/>
                  </a:lnTo>
                  <a:lnTo>
                    <a:pt x="0" y="203200"/>
                  </a:lnTo>
                  <a:lnTo>
                    <a:pt x="0" y="412314"/>
                  </a:lnTo>
                  <a:lnTo>
                    <a:pt x="1450038" y="412314"/>
                  </a:lnTo>
                  <a:lnTo>
                    <a:pt x="1450038" y="615514"/>
                  </a:lnTo>
                  <a:lnTo>
                    <a:pt x="1856438" y="307757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212725"/>
              <a:ext cx="1754838" cy="199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6977401" y="7563209"/>
            <a:ext cx="4333198" cy="1723666"/>
            <a:chOff x="0" y="0"/>
            <a:chExt cx="1141254" cy="45397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41254" cy="453970"/>
            </a:xfrm>
            <a:custGeom>
              <a:avLst/>
              <a:gdLst/>
              <a:ahLst/>
              <a:cxnLst/>
              <a:rect r="r" b="b" t="t" l="l"/>
              <a:pathLst>
                <a:path h="453970" w="1141254">
                  <a:moveTo>
                    <a:pt x="91119" y="0"/>
                  </a:moveTo>
                  <a:lnTo>
                    <a:pt x="1050135" y="0"/>
                  </a:lnTo>
                  <a:cubicBezTo>
                    <a:pt x="1074301" y="0"/>
                    <a:pt x="1097477" y="9600"/>
                    <a:pt x="1114566" y="26688"/>
                  </a:cubicBezTo>
                  <a:cubicBezTo>
                    <a:pt x="1131654" y="43776"/>
                    <a:pt x="1141254" y="66953"/>
                    <a:pt x="1141254" y="91119"/>
                  </a:cubicBezTo>
                  <a:lnTo>
                    <a:pt x="1141254" y="362850"/>
                  </a:lnTo>
                  <a:cubicBezTo>
                    <a:pt x="1141254" y="387017"/>
                    <a:pt x="1131654" y="410193"/>
                    <a:pt x="1114566" y="427282"/>
                  </a:cubicBezTo>
                  <a:cubicBezTo>
                    <a:pt x="1097477" y="444370"/>
                    <a:pt x="1074301" y="453970"/>
                    <a:pt x="1050135" y="453970"/>
                  </a:cubicBezTo>
                  <a:lnTo>
                    <a:pt x="91119" y="453970"/>
                  </a:lnTo>
                  <a:cubicBezTo>
                    <a:pt x="66953" y="453970"/>
                    <a:pt x="43776" y="444370"/>
                    <a:pt x="26688" y="427282"/>
                  </a:cubicBezTo>
                  <a:cubicBezTo>
                    <a:pt x="9600" y="410193"/>
                    <a:pt x="0" y="387017"/>
                    <a:pt x="0" y="362850"/>
                  </a:cubicBezTo>
                  <a:lnTo>
                    <a:pt x="0" y="91119"/>
                  </a:lnTo>
                  <a:cubicBezTo>
                    <a:pt x="0" y="66953"/>
                    <a:pt x="9600" y="43776"/>
                    <a:pt x="26688" y="26688"/>
                  </a:cubicBezTo>
                  <a:cubicBezTo>
                    <a:pt x="43776" y="9600"/>
                    <a:pt x="66953" y="0"/>
                    <a:pt x="91119" y="0"/>
                  </a:cubicBezTo>
                  <a:close/>
                </a:path>
              </a:pathLst>
            </a:custGeom>
            <a:solidFill>
              <a:srgbClr val="A1BE37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1141254" cy="5015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Checking the </a:t>
              </a: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Failure criteria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using </a:t>
              </a: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Coulomb-Mohr Failure</a:t>
              </a: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criteria in each incremental step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5231156" y="8131047"/>
            <a:ext cx="1811738" cy="407195"/>
            <a:chOff x="0" y="0"/>
            <a:chExt cx="2326183" cy="52281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326183" cy="522818"/>
            </a:xfrm>
            <a:custGeom>
              <a:avLst/>
              <a:gdLst/>
              <a:ahLst/>
              <a:cxnLst/>
              <a:rect r="r" b="b" t="t" l="l"/>
              <a:pathLst>
                <a:path h="522818" w="2326183">
                  <a:moveTo>
                    <a:pt x="2326183" y="261409"/>
                  </a:moveTo>
                  <a:lnTo>
                    <a:pt x="1919783" y="0"/>
                  </a:lnTo>
                  <a:lnTo>
                    <a:pt x="1919783" y="203200"/>
                  </a:lnTo>
                  <a:lnTo>
                    <a:pt x="0" y="203200"/>
                  </a:lnTo>
                  <a:lnTo>
                    <a:pt x="0" y="319618"/>
                  </a:lnTo>
                  <a:lnTo>
                    <a:pt x="1919783" y="319618"/>
                  </a:lnTo>
                  <a:lnTo>
                    <a:pt x="1919783" y="522818"/>
                  </a:lnTo>
                  <a:lnTo>
                    <a:pt x="2326183" y="261409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212725"/>
              <a:ext cx="2224583" cy="10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4066552" y="7985484"/>
            <a:ext cx="2166599" cy="586015"/>
            <a:chOff x="0" y="0"/>
            <a:chExt cx="570627" cy="15434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570627" cy="154341"/>
            </a:xfrm>
            <a:custGeom>
              <a:avLst/>
              <a:gdLst/>
              <a:ahLst/>
              <a:cxnLst/>
              <a:rect r="r" b="b" t="t" l="l"/>
              <a:pathLst>
                <a:path h="154341" w="570627">
                  <a:moveTo>
                    <a:pt x="77171" y="0"/>
                  </a:moveTo>
                  <a:lnTo>
                    <a:pt x="493456" y="0"/>
                  </a:lnTo>
                  <a:cubicBezTo>
                    <a:pt x="513923" y="0"/>
                    <a:pt x="533552" y="8130"/>
                    <a:pt x="548024" y="22603"/>
                  </a:cubicBezTo>
                  <a:cubicBezTo>
                    <a:pt x="562496" y="37075"/>
                    <a:pt x="570627" y="56704"/>
                    <a:pt x="570627" y="77171"/>
                  </a:cubicBezTo>
                  <a:lnTo>
                    <a:pt x="570627" y="77171"/>
                  </a:lnTo>
                  <a:cubicBezTo>
                    <a:pt x="570627" y="119791"/>
                    <a:pt x="536076" y="154341"/>
                    <a:pt x="493456" y="154341"/>
                  </a:cubicBezTo>
                  <a:lnTo>
                    <a:pt x="77171" y="154341"/>
                  </a:lnTo>
                  <a:cubicBezTo>
                    <a:pt x="34551" y="154341"/>
                    <a:pt x="0" y="119791"/>
                    <a:pt x="0" y="77171"/>
                  </a:cubicBezTo>
                  <a:lnTo>
                    <a:pt x="0" y="77171"/>
                  </a:lnTo>
                  <a:cubicBezTo>
                    <a:pt x="0" y="34551"/>
                    <a:pt x="34551" y="0"/>
                    <a:pt x="77171" y="0"/>
                  </a:cubicBezTo>
                  <a:close/>
                </a:path>
              </a:pathLst>
            </a:custGeom>
            <a:solidFill>
              <a:srgbClr val="A1BE37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570627" cy="2019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Fail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1310599" y="8091353"/>
            <a:ext cx="2566315" cy="446889"/>
            <a:chOff x="0" y="0"/>
            <a:chExt cx="3002350" cy="52281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002349" cy="522818"/>
            </a:xfrm>
            <a:custGeom>
              <a:avLst/>
              <a:gdLst/>
              <a:ahLst/>
              <a:cxnLst/>
              <a:rect r="r" b="b" t="t" l="l"/>
              <a:pathLst>
                <a:path h="522818" w="3002349">
                  <a:moveTo>
                    <a:pt x="3002349" y="261409"/>
                  </a:moveTo>
                  <a:lnTo>
                    <a:pt x="2595949" y="0"/>
                  </a:lnTo>
                  <a:lnTo>
                    <a:pt x="2595949" y="203200"/>
                  </a:lnTo>
                  <a:lnTo>
                    <a:pt x="0" y="203200"/>
                  </a:lnTo>
                  <a:lnTo>
                    <a:pt x="0" y="319618"/>
                  </a:lnTo>
                  <a:lnTo>
                    <a:pt x="2595949" y="319618"/>
                  </a:lnTo>
                  <a:lnTo>
                    <a:pt x="2595949" y="522818"/>
                  </a:lnTo>
                  <a:lnTo>
                    <a:pt x="3002349" y="261409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212725"/>
              <a:ext cx="2900750" cy="10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3876914" y="9138317"/>
            <a:ext cx="2652255" cy="523516"/>
            <a:chOff x="0" y="0"/>
            <a:chExt cx="698536" cy="13788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98536" cy="137881"/>
            </a:xfrm>
            <a:custGeom>
              <a:avLst/>
              <a:gdLst/>
              <a:ahLst/>
              <a:cxnLst/>
              <a:rect r="r" b="b" t="t" l="l"/>
              <a:pathLst>
                <a:path h="137881" w="698536">
                  <a:moveTo>
                    <a:pt x="68940" y="0"/>
                  </a:moveTo>
                  <a:lnTo>
                    <a:pt x="629596" y="0"/>
                  </a:lnTo>
                  <a:cubicBezTo>
                    <a:pt x="667671" y="0"/>
                    <a:pt x="698536" y="30866"/>
                    <a:pt x="698536" y="68940"/>
                  </a:cubicBezTo>
                  <a:lnTo>
                    <a:pt x="698536" y="68940"/>
                  </a:lnTo>
                  <a:cubicBezTo>
                    <a:pt x="698536" y="107015"/>
                    <a:pt x="667671" y="137881"/>
                    <a:pt x="629596" y="137881"/>
                  </a:cubicBezTo>
                  <a:lnTo>
                    <a:pt x="68940" y="137881"/>
                  </a:lnTo>
                  <a:cubicBezTo>
                    <a:pt x="30866" y="137881"/>
                    <a:pt x="0" y="107015"/>
                    <a:pt x="0" y="68940"/>
                  </a:cubicBezTo>
                  <a:lnTo>
                    <a:pt x="0" y="68940"/>
                  </a:lnTo>
                  <a:cubicBezTo>
                    <a:pt x="0" y="30866"/>
                    <a:pt x="30866" y="0"/>
                    <a:pt x="6894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698536" cy="185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Stop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-5400000">
            <a:off x="14454958" y="7044700"/>
            <a:ext cx="1434680" cy="446889"/>
            <a:chOff x="0" y="0"/>
            <a:chExt cx="1678442" cy="522818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678442" cy="522818"/>
            </a:xfrm>
            <a:custGeom>
              <a:avLst/>
              <a:gdLst/>
              <a:ahLst/>
              <a:cxnLst/>
              <a:rect r="r" b="b" t="t" l="l"/>
              <a:pathLst>
                <a:path h="522818" w="1678442">
                  <a:moveTo>
                    <a:pt x="1678442" y="261409"/>
                  </a:moveTo>
                  <a:lnTo>
                    <a:pt x="1272042" y="0"/>
                  </a:lnTo>
                  <a:lnTo>
                    <a:pt x="1272042" y="203200"/>
                  </a:lnTo>
                  <a:lnTo>
                    <a:pt x="0" y="203200"/>
                  </a:lnTo>
                  <a:lnTo>
                    <a:pt x="0" y="319618"/>
                  </a:lnTo>
                  <a:lnTo>
                    <a:pt x="1272042" y="319618"/>
                  </a:lnTo>
                  <a:lnTo>
                    <a:pt x="1272042" y="522818"/>
                  </a:lnTo>
                  <a:lnTo>
                    <a:pt x="1678442" y="261409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212725"/>
              <a:ext cx="1576842" cy="10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5400000">
            <a:off x="14828897" y="8714332"/>
            <a:ext cx="686801" cy="401135"/>
            <a:chOff x="0" y="0"/>
            <a:chExt cx="895139" cy="522818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95139" cy="522818"/>
            </a:xfrm>
            <a:custGeom>
              <a:avLst/>
              <a:gdLst/>
              <a:ahLst/>
              <a:cxnLst/>
              <a:rect r="r" b="b" t="t" l="l"/>
              <a:pathLst>
                <a:path h="522818" w="895139">
                  <a:moveTo>
                    <a:pt x="895139" y="261409"/>
                  </a:moveTo>
                  <a:lnTo>
                    <a:pt x="488739" y="0"/>
                  </a:lnTo>
                  <a:lnTo>
                    <a:pt x="488739" y="203200"/>
                  </a:lnTo>
                  <a:lnTo>
                    <a:pt x="0" y="203200"/>
                  </a:lnTo>
                  <a:lnTo>
                    <a:pt x="0" y="319618"/>
                  </a:lnTo>
                  <a:lnTo>
                    <a:pt x="488739" y="319618"/>
                  </a:lnTo>
                  <a:lnTo>
                    <a:pt x="488739" y="522818"/>
                  </a:lnTo>
                  <a:lnTo>
                    <a:pt x="895139" y="261409"/>
                  </a:lnTo>
                  <a:close/>
                </a:path>
              </a:pathLst>
            </a:custGeom>
            <a:solidFill>
              <a:srgbClr val="3E6433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212725"/>
              <a:ext cx="793539" cy="106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5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4381415" y="7124417"/>
            <a:ext cx="768436" cy="438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No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4117226" y="8603445"/>
            <a:ext cx="768436" cy="45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Pragmatica"/>
                <a:ea typeface="Pragmatica"/>
                <a:cs typeface="Pragmatica"/>
                <a:sym typeface="Pragmatica"/>
              </a:rPr>
              <a:t>Yes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1841713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364069" y="1841713"/>
            <a:ext cx="1959691" cy="7685062"/>
          </a:xfrm>
          <a:custGeom>
            <a:avLst/>
            <a:gdLst/>
            <a:ahLst/>
            <a:cxnLst/>
            <a:rect r="r" b="b" t="t" l="l"/>
            <a:pathLst>
              <a:path h="7685062" w="1959691">
                <a:moveTo>
                  <a:pt x="0" y="0"/>
                </a:moveTo>
                <a:lnTo>
                  <a:pt x="1959691" y="0"/>
                </a:lnTo>
                <a:lnTo>
                  <a:pt x="1959691" y="7685062"/>
                </a:lnTo>
                <a:lnTo>
                  <a:pt x="0" y="768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9260" y="2203663"/>
            <a:ext cx="11071001" cy="5295073"/>
          </a:xfrm>
          <a:custGeom>
            <a:avLst/>
            <a:gdLst/>
            <a:ahLst/>
            <a:cxnLst/>
            <a:rect r="r" b="b" t="t" l="l"/>
            <a:pathLst>
              <a:path h="5295073" w="11071001">
                <a:moveTo>
                  <a:pt x="0" y="0"/>
                </a:moveTo>
                <a:lnTo>
                  <a:pt x="11071000" y="0"/>
                </a:lnTo>
                <a:lnTo>
                  <a:pt x="11071000" y="5295073"/>
                </a:lnTo>
                <a:lnTo>
                  <a:pt x="0" y="5295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0" t="0" r="-24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13387569" y="4417913"/>
            <a:ext cx="1533759" cy="433287"/>
          </a:xfrm>
          <a:custGeom>
            <a:avLst/>
            <a:gdLst/>
            <a:ahLst/>
            <a:cxnLst/>
            <a:rect r="r" b="b" t="t" l="l"/>
            <a:pathLst>
              <a:path h="433287" w="1533759">
                <a:moveTo>
                  <a:pt x="0" y="433287"/>
                </a:moveTo>
                <a:lnTo>
                  <a:pt x="1533759" y="433287"/>
                </a:lnTo>
                <a:lnTo>
                  <a:pt x="1533759" y="0"/>
                </a:lnTo>
                <a:lnTo>
                  <a:pt x="0" y="0"/>
                </a:lnTo>
                <a:lnTo>
                  <a:pt x="0" y="43328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387569" y="5233387"/>
            <a:ext cx="1533759" cy="433287"/>
          </a:xfrm>
          <a:custGeom>
            <a:avLst/>
            <a:gdLst/>
            <a:ahLst/>
            <a:cxnLst/>
            <a:rect r="r" b="b" t="t" l="l"/>
            <a:pathLst>
              <a:path h="433287" w="1533759">
                <a:moveTo>
                  <a:pt x="1533759" y="0"/>
                </a:moveTo>
                <a:lnTo>
                  <a:pt x="0" y="0"/>
                </a:lnTo>
                <a:lnTo>
                  <a:pt x="0" y="433287"/>
                </a:lnTo>
                <a:lnTo>
                  <a:pt x="1533759" y="433287"/>
                </a:lnTo>
                <a:lnTo>
                  <a:pt x="153375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879821" y="2241763"/>
            <a:ext cx="3408179" cy="7169537"/>
          </a:xfrm>
          <a:custGeom>
            <a:avLst/>
            <a:gdLst/>
            <a:ahLst/>
            <a:cxnLst/>
            <a:rect r="r" b="b" t="t" l="l"/>
            <a:pathLst>
              <a:path h="7169537" w="3408179">
                <a:moveTo>
                  <a:pt x="0" y="0"/>
                </a:moveTo>
                <a:lnTo>
                  <a:pt x="3408179" y="0"/>
                </a:lnTo>
                <a:lnTo>
                  <a:pt x="3408179" y="7169537"/>
                </a:lnTo>
                <a:lnTo>
                  <a:pt x="0" y="7169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7594" y="1047857"/>
            <a:ext cx="1321891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Meshing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734798" y="1093894"/>
            <a:ext cx="21473121" cy="61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MATLAB CODE BASE MESHING TO EASILY VARY THE NUMBER OF ELEMENTS  ALONG X,Y,Z DIRECTION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0310" y="203003"/>
            <a:ext cx="3616149" cy="59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MESHING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00535" y="9890006"/>
            <a:ext cx="15091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1841713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68694" y="1893983"/>
            <a:ext cx="1959691" cy="7685062"/>
          </a:xfrm>
          <a:custGeom>
            <a:avLst/>
            <a:gdLst/>
            <a:ahLst/>
            <a:cxnLst/>
            <a:rect r="r" b="b" t="t" l="l"/>
            <a:pathLst>
              <a:path h="7685062" w="1959691">
                <a:moveTo>
                  <a:pt x="0" y="0"/>
                </a:moveTo>
                <a:lnTo>
                  <a:pt x="1959691" y="0"/>
                </a:lnTo>
                <a:lnTo>
                  <a:pt x="1959691" y="7685062"/>
                </a:lnTo>
                <a:lnTo>
                  <a:pt x="0" y="7685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63046" y="2089363"/>
            <a:ext cx="5693921" cy="5052760"/>
          </a:xfrm>
          <a:custGeom>
            <a:avLst/>
            <a:gdLst/>
            <a:ahLst/>
            <a:cxnLst/>
            <a:rect r="r" b="b" t="t" l="l"/>
            <a:pathLst>
              <a:path h="5052760" w="5693921">
                <a:moveTo>
                  <a:pt x="0" y="0"/>
                </a:moveTo>
                <a:lnTo>
                  <a:pt x="5693922" y="0"/>
                </a:lnTo>
                <a:lnTo>
                  <a:pt x="5693922" y="5052760"/>
                </a:lnTo>
                <a:lnTo>
                  <a:pt x="0" y="5052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7" r="0" b="-21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26187" y="2089363"/>
            <a:ext cx="7768535" cy="4719385"/>
          </a:xfrm>
          <a:custGeom>
            <a:avLst/>
            <a:gdLst/>
            <a:ahLst/>
            <a:cxnLst/>
            <a:rect r="r" b="b" t="t" l="l"/>
            <a:pathLst>
              <a:path h="4719385" w="7768535">
                <a:moveTo>
                  <a:pt x="0" y="0"/>
                </a:moveTo>
                <a:lnTo>
                  <a:pt x="7768535" y="0"/>
                </a:lnTo>
                <a:lnTo>
                  <a:pt x="7768535" y="4719385"/>
                </a:lnTo>
                <a:lnTo>
                  <a:pt x="0" y="4719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79621" y="7945440"/>
            <a:ext cx="3623223" cy="106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64" b="true">
                <a:solidFill>
                  <a:srgbClr val="FF914D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Global Parametric System</a:t>
            </a:r>
          </a:p>
          <a:p>
            <a:pPr algn="ctr">
              <a:lnSpc>
                <a:spcPts val="4290"/>
              </a:lnSpc>
            </a:pPr>
            <a:r>
              <a:rPr lang="en-US" sz="3064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(x,y,z coordinate)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979967" y="7449716"/>
            <a:ext cx="4027409" cy="1983661"/>
            <a:chOff x="0" y="0"/>
            <a:chExt cx="1219209" cy="6005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9209" cy="600509"/>
            </a:xfrm>
            <a:custGeom>
              <a:avLst/>
              <a:gdLst/>
              <a:ahLst/>
              <a:cxnLst/>
              <a:rect r="r" b="b" t="t" l="l"/>
              <a:pathLst>
                <a:path h="600509" w="1219209">
                  <a:moveTo>
                    <a:pt x="98038" y="0"/>
                  </a:moveTo>
                  <a:lnTo>
                    <a:pt x="1121171" y="0"/>
                  </a:lnTo>
                  <a:cubicBezTo>
                    <a:pt x="1147172" y="0"/>
                    <a:pt x="1172108" y="10329"/>
                    <a:pt x="1190494" y="28715"/>
                  </a:cubicBezTo>
                  <a:cubicBezTo>
                    <a:pt x="1208880" y="47100"/>
                    <a:pt x="1219209" y="72036"/>
                    <a:pt x="1219209" y="98038"/>
                  </a:cubicBezTo>
                  <a:lnTo>
                    <a:pt x="1219209" y="502472"/>
                  </a:lnTo>
                  <a:cubicBezTo>
                    <a:pt x="1219209" y="556616"/>
                    <a:pt x="1175316" y="600509"/>
                    <a:pt x="1121171" y="600509"/>
                  </a:cubicBezTo>
                  <a:lnTo>
                    <a:pt x="98038" y="600509"/>
                  </a:lnTo>
                  <a:cubicBezTo>
                    <a:pt x="43893" y="600509"/>
                    <a:pt x="0" y="556616"/>
                    <a:pt x="0" y="502472"/>
                  </a:cubicBezTo>
                  <a:lnTo>
                    <a:pt x="0" y="98038"/>
                  </a:lnTo>
                  <a:cubicBezTo>
                    <a:pt x="0" y="43893"/>
                    <a:pt x="43893" y="0"/>
                    <a:pt x="980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E6433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19209" cy="638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>
            <a:off x="6309917" y="8486123"/>
            <a:ext cx="547826" cy="0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168421" y="8112663"/>
            <a:ext cx="3673482" cy="1184510"/>
          </a:xfrm>
          <a:custGeom>
            <a:avLst/>
            <a:gdLst/>
            <a:ahLst/>
            <a:cxnLst/>
            <a:rect r="r" b="b" t="t" l="l"/>
            <a:pathLst>
              <a:path h="1184510" w="3673482">
                <a:moveTo>
                  <a:pt x="0" y="0"/>
                </a:moveTo>
                <a:lnTo>
                  <a:pt x="3673482" y="0"/>
                </a:lnTo>
                <a:lnTo>
                  <a:pt x="3673482" y="1184510"/>
                </a:lnTo>
                <a:lnTo>
                  <a:pt x="0" y="1184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603015" y="7859937"/>
            <a:ext cx="3623223" cy="1225954"/>
            <a:chOff x="0" y="0"/>
            <a:chExt cx="1096850" cy="3711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96850" cy="371130"/>
            </a:xfrm>
            <a:custGeom>
              <a:avLst/>
              <a:gdLst/>
              <a:ahLst/>
              <a:cxnLst/>
              <a:rect r="r" b="b" t="t" l="l"/>
              <a:pathLst>
                <a:path h="371130" w="1096850">
                  <a:moveTo>
                    <a:pt x="108974" y="0"/>
                  </a:moveTo>
                  <a:lnTo>
                    <a:pt x="987876" y="0"/>
                  </a:lnTo>
                  <a:cubicBezTo>
                    <a:pt x="1016778" y="0"/>
                    <a:pt x="1044496" y="11481"/>
                    <a:pt x="1064932" y="31918"/>
                  </a:cubicBezTo>
                  <a:cubicBezTo>
                    <a:pt x="1085369" y="52354"/>
                    <a:pt x="1096850" y="80072"/>
                    <a:pt x="1096850" y="108974"/>
                  </a:cubicBezTo>
                  <a:lnTo>
                    <a:pt x="1096850" y="262156"/>
                  </a:lnTo>
                  <a:cubicBezTo>
                    <a:pt x="1096850" y="291058"/>
                    <a:pt x="1085369" y="318776"/>
                    <a:pt x="1064932" y="339213"/>
                  </a:cubicBezTo>
                  <a:cubicBezTo>
                    <a:pt x="1044496" y="359649"/>
                    <a:pt x="1016778" y="371130"/>
                    <a:pt x="987876" y="371130"/>
                  </a:cubicBezTo>
                  <a:lnTo>
                    <a:pt x="108974" y="371130"/>
                  </a:lnTo>
                  <a:cubicBezTo>
                    <a:pt x="80072" y="371130"/>
                    <a:pt x="52354" y="359649"/>
                    <a:pt x="31918" y="339213"/>
                  </a:cubicBezTo>
                  <a:cubicBezTo>
                    <a:pt x="11481" y="318776"/>
                    <a:pt x="0" y="291058"/>
                    <a:pt x="0" y="262156"/>
                  </a:cubicBezTo>
                  <a:lnTo>
                    <a:pt x="0" y="108974"/>
                  </a:lnTo>
                  <a:cubicBezTo>
                    <a:pt x="0" y="80072"/>
                    <a:pt x="11481" y="52354"/>
                    <a:pt x="31918" y="31918"/>
                  </a:cubicBezTo>
                  <a:cubicBezTo>
                    <a:pt x="52354" y="11481"/>
                    <a:pt x="80072" y="0"/>
                    <a:pt x="10897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E6433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96850" cy="40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001768" y="3230808"/>
            <a:ext cx="4084366" cy="2436495"/>
          </a:xfrm>
          <a:custGeom>
            <a:avLst/>
            <a:gdLst/>
            <a:ahLst/>
            <a:cxnLst/>
            <a:rect r="r" b="b" t="t" l="l"/>
            <a:pathLst>
              <a:path h="2436495" w="4084366">
                <a:moveTo>
                  <a:pt x="0" y="0"/>
                </a:moveTo>
                <a:lnTo>
                  <a:pt x="4084366" y="0"/>
                </a:lnTo>
                <a:lnTo>
                  <a:pt x="4084366" y="2436495"/>
                </a:lnTo>
                <a:lnTo>
                  <a:pt x="0" y="24364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20310" y="203003"/>
            <a:ext cx="3616149" cy="59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Shape Function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700535" y="9890006"/>
            <a:ext cx="150912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7594" y="1047857"/>
            <a:ext cx="1321891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Meshing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705640" y="1047857"/>
            <a:ext cx="10867579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Concept (</a:t>
            </a:r>
            <a:r>
              <a:rPr lang="en-US" sz="4000" b="true">
                <a:solidFill>
                  <a:srgbClr val="FF914D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Global Parametric System</a:t>
            </a: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 to </a:t>
            </a:r>
            <a:r>
              <a:rPr lang="en-US" sz="4000" b="true">
                <a:solidFill>
                  <a:srgbClr val="FF3131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Parent Coordinate System</a:t>
            </a: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)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68421" y="7585188"/>
            <a:ext cx="3623223" cy="5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064" b="true">
                <a:solidFill>
                  <a:srgbClr val="FF3131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Parent Coordinate System</a:t>
            </a:r>
          </a:p>
        </p:txBody>
      </p:sp>
      <p:sp>
        <p:nvSpPr>
          <p:cNvPr name="AutoShape 26" id="26"/>
          <p:cNvSpPr/>
          <p:nvPr/>
        </p:nvSpPr>
        <p:spPr>
          <a:xfrm>
            <a:off x="2496346" y="1047750"/>
            <a:ext cx="0" cy="88933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14637220" y="6382566"/>
            <a:ext cx="3357048" cy="0"/>
          </a:xfrm>
          <a:prstGeom prst="line">
            <a:avLst/>
          </a:prstGeom>
          <a:ln cap="flat" w="38100">
            <a:solidFill>
              <a:srgbClr val="3E64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 flipV="true">
            <a:off x="17994268" y="3872859"/>
            <a:ext cx="19050" cy="2509707"/>
          </a:xfrm>
          <a:prstGeom prst="line">
            <a:avLst/>
          </a:prstGeom>
          <a:ln cap="flat" w="38100">
            <a:solidFill>
              <a:srgbClr val="3E64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 flipV="true">
            <a:off x="16984633" y="3872859"/>
            <a:ext cx="1009635" cy="0"/>
          </a:xfrm>
          <a:prstGeom prst="line">
            <a:avLst/>
          </a:prstGeom>
          <a:ln cap="flat" w="38100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2496119" y="7202066"/>
            <a:ext cx="1579210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1150252" y="8441547"/>
            <a:ext cx="547826" cy="0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12088036" y="7938416"/>
            <a:ext cx="2559204" cy="107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064" b="true">
                <a:solidFill>
                  <a:srgbClr val="004AAD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Local Stiffness Mat.</a:t>
            </a:r>
          </a:p>
          <a:p>
            <a:pPr algn="l">
              <a:lnSpc>
                <a:spcPts val="4290"/>
              </a:lnSpc>
            </a:pPr>
            <a:r>
              <a:rPr lang="en-US" sz="3064" b="true">
                <a:solidFill>
                  <a:srgbClr val="004AAD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Local Mass Mat.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846743" y="7882263"/>
            <a:ext cx="2800497" cy="1225954"/>
            <a:chOff x="0" y="0"/>
            <a:chExt cx="847788" cy="37113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47788" cy="371130"/>
            </a:xfrm>
            <a:custGeom>
              <a:avLst/>
              <a:gdLst/>
              <a:ahLst/>
              <a:cxnLst/>
              <a:rect r="r" b="b" t="t" l="l"/>
              <a:pathLst>
                <a:path h="371130" w="847788">
                  <a:moveTo>
                    <a:pt x="140988" y="0"/>
                  </a:moveTo>
                  <a:lnTo>
                    <a:pt x="706800" y="0"/>
                  </a:lnTo>
                  <a:cubicBezTo>
                    <a:pt x="784666" y="0"/>
                    <a:pt x="847788" y="63123"/>
                    <a:pt x="847788" y="140988"/>
                  </a:cubicBezTo>
                  <a:lnTo>
                    <a:pt x="847788" y="230142"/>
                  </a:lnTo>
                  <a:cubicBezTo>
                    <a:pt x="847788" y="308008"/>
                    <a:pt x="784666" y="371130"/>
                    <a:pt x="706800" y="371130"/>
                  </a:cubicBezTo>
                  <a:lnTo>
                    <a:pt x="140988" y="371130"/>
                  </a:lnTo>
                  <a:cubicBezTo>
                    <a:pt x="63123" y="371130"/>
                    <a:pt x="0" y="308008"/>
                    <a:pt x="0" y="230142"/>
                  </a:cubicBezTo>
                  <a:lnTo>
                    <a:pt x="0" y="140988"/>
                  </a:lnTo>
                  <a:cubicBezTo>
                    <a:pt x="0" y="63123"/>
                    <a:pt x="63123" y="0"/>
                    <a:pt x="140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E6433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47788" cy="40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5578648" y="7926432"/>
            <a:ext cx="2645517" cy="107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064" b="true">
                <a:solidFill>
                  <a:srgbClr val="004AAD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Global Stiffness Mat.</a:t>
            </a:r>
          </a:p>
          <a:p>
            <a:pPr algn="l">
              <a:lnSpc>
                <a:spcPts val="4290"/>
              </a:lnSpc>
            </a:pPr>
            <a:r>
              <a:rPr lang="en-US" sz="3064" b="true">
                <a:solidFill>
                  <a:srgbClr val="004AAD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Global Mass Mat.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5423667" y="7859937"/>
            <a:ext cx="2800497" cy="1225954"/>
            <a:chOff x="0" y="0"/>
            <a:chExt cx="847788" cy="37113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47788" cy="371130"/>
            </a:xfrm>
            <a:custGeom>
              <a:avLst/>
              <a:gdLst/>
              <a:ahLst/>
              <a:cxnLst/>
              <a:rect r="r" b="b" t="t" l="l"/>
              <a:pathLst>
                <a:path h="371130" w="847788">
                  <a:moveTo>
                    <a:pt x="140988" y="0"/>
                  </a:moveTo>
                  <a:lnTo>
                    <a:pt x="706800" y="0"/>
                  </a:lnTo>
                  <a:cubicBezTo>
                    <a:pt x="784666" y="0"/>
                    <a:pt x="847788" y="63123"/>
                    <a:pt x="847788" y="140988"/>
                  </a:cubicBezTo>
                  <a:lnTo>
                    <a:pt x="847788" y="230142"/>
                  </a:lnTo>
                  <a:cubicBezTo>
                    <a:pt x="847788" y="308008"/>
                    <a:pt x="784666" y="371130"/>
                    <a:pt x="706800" y="371130"/>
                  </a:cubicBezTo>
                  <a:lnTo>
                    <a:pt x="140988" y="371130"/>
                  </a:lnTo>
                  <a:cubicBezTo>
                    <a:pt x="63123" y="371130"/>
                    <a:pt x="0" y="308008"/>
                    <a:pt x="0" y="230142"/>
                  </a:cubicBezTo>
                  <a:lnTo>
                    <a:pt x="0" y="140988"/>
                  </a:lnTo>
                  <a:cubicBezTo>
                    <a:pt x="0" y="63123"/>
                    <a:pt x="63123" y="0"/>
                    <a:pt x="1409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3E6433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47788" cy="40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>
            <a:off x="14752016" y="8503003"/>
            <a:ext cx="547826" cy="0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428" y="2299958"/>
            <a:ext cx="6601427" cy="6464964"/>
          </a:xfrm>
          <a:custGeom>
            <a:avLst/>
            <a:gdLst/>
            <a:ahLst/>
            <a:cxnLst/>
            <a:rect r="r" b="b" t="t" l="l"/>
            <a:pathLst>
              <a:path h="6464964" w="6601427">
                <a:moveTo>
                  <a:pt x="0" y="0"/>
                </a:moveTo>
                <a:lnTo>
                  <a:pt x="6601428" y="0"/>
                </a:lnTo>
                <a:lnTo>
                  <a:pt x="6601428" y="6464964"/>
                </a:lnTo>
                <a:lnTo>
                  <a:pt x="0" y="6464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3256" y="2108413"/>
            <a:ext cx="9361375" cy="1111663"/>
          </a:xfrm>
          <a:custGeom>
            <a:avLst/>
            <a:gdLst/>
            <a:ahLst/>
            <a:cxnLst/>
            <a:rect r="r" b="b" t="t" l="l"/>
            <a:pathLst>
              <a:path h="1111663" w="9361375">
                <a:moveTo>
                  <a:pt x="0" y="0"/>
                </a:moveTo>
                <a:lnTo>
                  <a:pt x="9361375" y="0"/>
                </a:lnTo>
                <a:lnTo>
                  <a:pt x="9361375" y="1111663"/>
                </a:lnTo>
                <a:lnTo>
                  <a:pt x="0" y="111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7006556" y="1028700"/>
            <a:ext cx="0" cy="889428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0" y="1860763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7006556" y="3467726"/>
            <a:ext cx="112814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7006556" y="4258439"/>
            <a:ext cx="1128144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521643" y="6469964"/>
            <a:ext cx="3564646" cy="876391"/>
          </a:xfrm>
          <a:custGeom>
            <a:avLst/>
            <a:gdLst/>
            <a:ahLst/>
            <a:cxnLst/>
            <a:rect r="r" b="b" t="t" l="l"/>
            <a:pathLst>
              <a:path h="876391" w="3564646">
                <a:moveTo>
                  <a:pt x="0" y="0"/>
                </a:moveTo>
                <a:lnTo>
                  <a:pt x="3564646" y="0"/>
                </a:lnTo>
                <a:lnTo>
                  <a:pt x="3564646" y="876391"/>
                </a:lnTo>
                <a:lnTo>
                  <a:pt x="0" y="8763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73256" y="4884051"/>
            <a:ext cx="6927958" cy="3611198"/>
          </a:xfrm>
          <a:custGeom>
            <a:avLst/>
            <a:gdLst/>
            <a:ahLst/>
            <a:cxnLst/>
            <a:rect r="r" b="b" t="t" l="l"/>
            <a:pathLst>
              <a:path h="3611198" w="6927958">
                <a:moveTo>
                  <a:pt x="0" y="0"/>
                </a:moveTo>
                <a:lnTo>
                  <a:pt x="6927958" y="0"/>
                </a:lnTo>
                <a:lnTo>
                  <a:pt x="6927958" y="3611199"/>
                </a:lnTo>
                <a:lnTo>
                  <a:pt x="0" y="3611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0310" y="203003"/>
            <a:ext cx="3018832" cy="59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Mass Matrix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47180" y="9818569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1/16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4388" y="1067014"/>
            <a:ext cx="1368623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Concept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54962" y="1067014"/>
            <a:ext cx="919609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Script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73256" y="3466208"/>
            <a:ext cx="1001316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Result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119495" y="5143500"/>
            <a:ext cx="1154499" cy="3621422"/>
            <a:chOff x="0" y="0"/>
            <a:chExt cx="304066" cy="9537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4066" cy="953790"/>
            </a:xfrm>
            <a:custGeom>
              <a:avLst/>
              <a:gdLst/>
              <a:ahLst/>
              <a:cxnLst/>
              <a:rect r="r" b="b" t="t" l="l"/>
              <a:pathLst>
                <a:path h="953790" w="304066">
                  <a:moveTo>
                    <a:pt x="152033" y="0"/>
                  </a:moveTo>
                  <a:lnTo>
                    <a:pt x="152033" y="0"/>
                  </a:lnTo>
                  <a:cubicBezTo>
                    <a:pt x="235998" y="0"/>
                    <a:pt x="304066" y="68067"/>
                    <a:pt x="304066" y="152033"/>
                  </a:cubicBezTo>
                  <a:lnTo>
                    <a:pt x="304066" y="801757"/>
                  </a:lnTo>
                  <a:cubicBezTo>
                    <a:pt x="304066" y="842079"/>
                    <a:pt x="288048" y="880749"/>
                    <a:pt x="259536" y="909261"/>
                  </a:cubicBezTo>
                  <a:cubicBezTo>
                    <a:pt x="231024" y="937772"/>
                    <a:pt x="192354" y="953790"/>
                    <a:pt x="152033" y="953790"/>
                  </a:cubicBezTo>
                  <a:lnTo>
                    <a:pt x="152033" y="953790"/>
                  </a:lnTo>
                  <a:cubicBezTo>
                    <a:pt x="68067" y="953790"/>
                    <a:pt x="0" y="885723"/>
                    <a:pt x="0" y="801757"/>
                  </a:cubicBezTo>
                  <a:lnTo>
                    <a:pt x="0" y="152033"/>
                  </a:lnTo>
                  <a:cubicBezTo>
                    <a:pt x="0" y="111711"/>
                    <a:pt x="16018" y="73041"/>
                    <a:pt x="44529" y="44529"/>
                  </a:cubicBezTo>
                  <a:cubicBezTo>
                    <a:pt x="73041" y="16018"/>
                    <a:pt x="111711" y="0"/>
                    <a:pt x="1520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04066" cy="9918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325478" y="7629118"/>
            <a:ext cx="7091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914D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24x24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457134" y="5684151"/>
            <a:ext cx="169366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FF914D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for 1 element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370444" y="6212629"/>
            <a:ext cx="3867045" cy="1483164"/>
            <a:chOff x="0" y="0"/>
            <a:chExt cx="1018481" cy="3906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8481" cy="390627"/>
            </a:xfrm>
            <a:custGeom>
              <a:avLst/>
              <a:gdLst/>
              <a:ahLst/>
              <a:cxnLst/>
              <a:rect r="r" b="b" t="t" l="l"/>
              <a:pathLst>
                <a:path h="390627" w="1018481">
                  <a:moveTo>
                    <a:pt x="102103" y="0"/>
                  </a:moveTo>
                  <a:lnTo>
                    <a:pt x="916378" y="0"/>
                  </a:lnTo>
                  <a:cubicBezTo>
                    <a:pt x="943457" y="0"/>
                    <a:pt x="969428" y="10757"/>
                    <a:pt x="988576" y="29905"/>
                  </a:cubicBezTo>
                  <a:cubicBezTo>
                    <a:pt x="1007724" y="49053"/>
                    <a:pt x="1018481" y="75024"/>
                    <a:pt x="1018481" y="102103"/>
                  </a:cubicBezTo>
                  <a:lnTo>
                    <a:pt x="1018481" y="288524"/>
                  </a:lnTo>
                  <a:cubicBezTo>
                    <a:pt x="1018481" y="344914"/>
                    <a:pt x="972768" y="390627"/>
                    <a:pt x="916378" y="390627"/>
                  </a:cubicBezTo>
                  <a:lnTo>
                    <a:pt x="102103" y="390627"/>
                  </a:lnTo>
                  <a:cubicBezTo>
                    <a:pt x="45713" y="390627"/>
                    <a:pt x="0" y="344914"/>
                    <a:pt x="0" y="288524"/>
                  </a:cubicBezTo>
                  <a:lnTo>
                    <a:pt x="0" y="102103"/>
                  </a:lnTo>
                  <a:cubicBezTo>
                    <a:pt x="0" y="45713"/>
                    <a:pt x="45713" y="0"/>
                    <a:pt x="1021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018481" cy="428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4</a:t>
            </a:r>
          </a:p>
        </p:txBody>
      </p:sp>
      <p:sp>
        <p:nvSpPr>
          <p:cNvPr name="AutoShape 29" id="29"/>
          <p:cNvSpPr/>
          <p:nvPr/>
        </p:nvSpPr>
        <p:spPr>
          <a:xfrm flipV="true">
            <a:off x="13677694" y="4506089"/>
            <a:ext cx="0" cy="431682"/>
          </a:xfrm>
          <a:prstGeom prst="line">
            <a:avLst/>
          </a:prstGeom>
          <a:ln cap="flat" w="38100">
            <a:solidFill>
              <a:srgbClr val="3E64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3651117" y="4506089"/>
            <a:ext cx="2652850" cy="19050"/>
          </a:xfrm>
          <a:prstGeom prst="line">
            <a:avLst/>
          </a:prstGeom>
          <a:ln cap="flat" w="38100">
            <a:solidFill>
              <a:srgbClr val="3E64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16303966" y="4489383"/>
            <a:ext cx="0" cy="896776"/>
          </a:xfrm>
          <a:prstGeom prst="line">
            <a:avLst/>
          </a:prstGeom>
          <a:ln cap="flat" w="38100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447180" y="9818569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1/16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4845" y="1745708"/>
            <a:ext cx="4114891" cy="140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Total Force: 100,000 N </a:t>
            </a:r>
          </a:p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(example)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35290" y="1933033"/>
            <a:ext cx="429898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Assume: Total Incremental: 5</a:t>
            </a:r>
          </a:p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Delta F1 = 100,000/5 =20,000 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96399" y="1971817"/>
            <a:ext cx="3655646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[U] = [K]</a:t>
            </a: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-1</a:t>
            </a: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[F]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01444" y="4019230"/>
            <a:ext cx="3250601" cy="140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ELEMENT </a:t>
            </a:r>
          </a:p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DISPLACEMENT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3092" y="4041929"/>
            <a:ext cx="3146812" cy="140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ELEMENT </a:t>
            </a:r>
          </a:p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STRAIN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13655" y="6384307"/>
            <a:ext cx="7245096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Max. Shear Stress &gt; Max. Shear Failure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36357" y="1665894"/>
            <a:ext cx="4114891" cy="1483164"/>
            <a:chOff x="0" y="0"/>
            <a:chExt cx="1083757" cy="3906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83757" cy="390627"/>
            </a:xfrm>
            <a:custGeom>
              <a:avLst/>
              <a:gdLst/>
              <a:ahLst/>
              <a:cxnLst/>
              <a:rect r="r" b="b" t="t" l="l"/>
              <a:pathLst>
                <a:path h="390627" w="1083757">
                  <a:moveTo>
                    <a:pt x="95953" y="0"/>
                  </a:moveTo>
                  <a:lnTo>
                    <a:pt x="987804" y="0"/>
                  </a:lnTo>
                  <a:cubicBezTo>
                    <a:pt x="1013252" y="0"/>
                    <a:pt x="1037658" y="10109"/>
                    <a:pt x="1055653" y="28104"/>
                  </a:cubicBezTo>
                  <a:cubicBezTo>
                    <a:pt x="1073648" y="46099"/>
                    <a:pt x="1083757" y="70505"/>
                    <a:pt x="1083757" y="95953"/>
                  </a:cubicBezTo>
                  <a:lnTo>
                    <a:pt x="1083757" y="294674"/>
                  </a:lnTo>
                  <a:cubicBezTo>
                    <a:pt x="1083757" y="320122"/>
                    <a:pt x="1073648" y="344529"/>
                    <a:pt x="1055653" y="362523"/>
                  </a:cubicBezTo>
                  <a:cubicBezTo>
                    <a:pt x="1037658" y="380518"/>
                    <a:pt x="1013252" y="390627"/>
                    <a:pt x="987804" y="390627"/>
                  </a:cubicBezTo>
                  <a:lnTo>
                    <a:pt x="95953" y="390627"/>
                  </a:lnTo>
                  <a:cubicBezTo>
                    <a:pt x="42960" y="390627"/>
                    <a:pt x="0" y="347668"/>
                    <a:pt x="0" y="294674"/>
                  </a:cubicBezTo>
                  <a:lnTo>
                    <a:pt x="0" y="95953"/>
                  </a:lnTo>
                  <a:cubicBezTo>
                    <a:pt x="0" y="70505"/>
                    <a:pt x="10109" y="46099"/>
                    <a:pt x="28104" y="28104"/>
                  </a:cubicBezTo>
                  <a:cubicBezTo>
                    <a:pt x="46099" y="10109"/>
                    <a:pt x="70505" y="0"/>
                    <a:pt x="959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83757" cy="428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72702" y="1721056"/>
            <a:ext cx="4581071" cy="1472278"/>
            <a:chOff x="0" y="0"/>
            <a:chExt cx="1206537" cy="3877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6537" cy="387760"/>
            </a:xfrm>
            <a:custGeom>
              <a:avLst/>
              <a:gdLst/>
              <a:ahLst/>
              <a:cxnLst/>
              <a:rect r="r" b="b" t="t" l="l"/>
              <a:pathLst>
                <a:path h="387760" w="1206537">
                  <a:moveTo>
                    <a:pt x="86189" y="0"/>
                  </a:moveTo>
                  <a:lnTo>
                    <a:pt x="1120348" y="0"/>
                  </a:lnTo>
                  <a:cubicBezTo>
                    <a:pt x="1143207" y="0"/>
                    <a:pt x="1165129" y="9081"/>
                    <a:pt x="1181293" y="25244"/>
                  </a:cubicBezTo>
                  <a:cubicBezTo>
                    <a:pt x="1197456" y="41408"/>
                    <a:pt x="1206537" y="63330"/>
                    <a:pt x="1206537" y="86189"/>
                  </a:cubicBezTo>
                  <a:lnTo>
                    <a:pt x="1206537" y="301571"/>
                  </a:lnTo>
                  <a:cubicBezTo>
                    <a:pt x="1206537" y="349172"/>
                    <a:pt x="1167949" y="387760"/>
                    <a:pt x="1120348" y="387760"/>
                  </a:cubicBezTo>
                  <a:lnTo>
                    <a:pt x="86189" y="387760"/>
                  </a:lnTo>
                  <a:cubicBezTo>
                    <a:pt x="63330" y="387760"/>
                    <a:pt x="41408" y="378680"/>
                    <a:pt x="25244" y="362516"/>
                  </a:cubicBezTo>
                  <a:cubicBezTo>
                    <a:pt x="9081" y="346353"/>
                    <a:pt x="0" y="324430"/>
                    <a:pt x="0" y="301571"/>
                  </a:cubicBezTo>
                  <a:lnTo>
                    <a:pt x="0" y="86189"/>
                  </a:lnTo>
                  <a:cubicBezTo>
                    <a:pt x="0" y="38588"/>
                    <a:pt x="38588" y="0"/>
                    <a:pt x="8618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06537" cy="4258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653786" y="1840958"/>
            <a:ext cx="2589403" cy="1263872"/>
            <a:chOff x="0" y="0"/>
            <a:chExt cx="681983" cy="3328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1983" cy="332872"/>
            </a:xfrm>
            <a:custGeom>
              <a:avLst/>
              <a:gdLst/>
              <a:ahLst/>
              <a:cxnLst/>
              <a:rect r="r" b="b" t="t" l="l"/>
              <a:pathLst>
                <a:path h="332872" w="681983">
                  <a:moveTo>
                    <a:pt x="152482" y="0"/>
                  </a:moveTo>
                  <a:lnTo>
                    <a:pt x="529501" y="0"/>
                  </a:lnTo>
                  <a:cubicBezTo>
                    <a:pt x="613714" y="0"/>
                    <a:pt x="681983" y="68269"/>
                    <a:pt x="681983" y="152482"/>
                  </a:cubicBezTo>
                  <a:lnTo>
                    <a:pt x="681983" y="180389"/>
                  </a:lnTo>
                  <a:cubicBezTo>
                    <a:pt x="681983" y="264603"/>
                    <a:pt x="613714" y="332872"/>
                    <a:pt x="529501" y="332872"/>
                  </a:cubicBezTo>
                  <a:lnTo>
                    <a:pt x="152482" y="332872"/>
                  </a:lnTo>
                  <a:cubicBezTo>
                    <a:pt x="68269" y="332872"/>
                    <a:pt x="0" y="264603"/>
                    <a:pt x="0" y="180389"/>
                  </a:cubicBezTo>
                  <a:lnTo>
                    <a:pt x="0" y="152482"/>
                  </a:lnTo>
                  <a:cubicBezTo>
                    <a:pt x="0" y="68269"/>
                    <a:pt x="68269" y="0"/>
                    <a:pt x="1524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81983" cy="370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563417" y="6338109"/>
            <a:ext cx="6745571" cy="886145"/>
            <a:chOff x="0" y="0"/>
            <a:chExt cx="1776611" cy="2333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76611" cy="233388"/>
            </a:xfrm>
            <a:custGeom>
              <a:avLst/>
              <a:gdLst/>
              <a:ahLst/>
              <a:cxnLst/>
              <a:rect r="r" b="b" t="t" l="l"/>
              <a:pathLst>
                <a:path h="233388" w="1776611">
                  <a:moveTo>
                    <a:pt x="58533" y="0"/>
                  </a:moveTo>
                  <a:lnTo>
                    <a:pt x="1718078" y="0"/>
                  </a:lnTo>
                  <a:cubicBezTo>
                    <a:pt x="1733602" y="0"/>
                    <a:pt x="1748490" y="6167"/>
                    <a:pt x="1759467" y="17144"/>
                  </a:cubicBezTo>
                  <a:cubicBezTo>
                    <a:pt x="1770444" y="28121"/>
                    <a:pt x="1776611" y="43009"/>
                    <a:pt x="1776611" y="58533"/>
                  </a:cubicBezTo>
                  <a:lnTo>
                    <a:pt x="1776611" y="174855"/>
                  </a:lnTo>
                  <a:cubicBezTo>
                    <a:pt x="1776611" y="207182"/>
                    <a:pt x="1750405" y="233388"/>
                    <a:pt x="1718078" y="233388"/>
                  </a:cubicBezTo>
                  <a:lnTo>
                    <a:pt x="58533" y="233388"/>
                  </a:lnTo>
                  <a:cubicBezTo>
                    <a:pt x="43009" y="233388"/>
                    <a:pt x="28121" y="227221"/>
                    <a:pt x="17144" y="216244"/>
                  </a:cubicBezTo>
                  <a:cubicBezTo>
                    <a:pt x="6167" y="205267"/>
                    <a:pt x="0" y="190379"/>
                    <a:pt x="0" y="174855"/>
                  </a:cubicBezTo>
                  <a:lnTo>
                    <a:pt x="0" y="58533"/>
                  </a:lnTo>
                  <a:cubicBezTo>
                    <a:pt x="0" y="43009"/>
                    <a:pt x="6167" y="28121"/>
                    <a:pt x="17144" y="17144"/>
                  </a:cubicBezTo>
                  <a:cubicBezTo>
                    <a:pt x="28121" y="6167"/>
                    <a:pt x="43009" y="0"/>
                    <a:pt x="585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776611" cy="271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117459" y="4026188"/>
            <a:ext cx="3917185" cy="1396391"/>
            <a:chOff x="0" y="0"/>
            <a:chExt cx="1031687" cy="3677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31687" cy="367774"/>
            </a:xfrm>
            <a:custGeom>
              <a:avLst/>
              <a:gdLst/>
              <a:ahLst/>
              <a:cxnLst/>
              <a:rect r="r" b="b" t="t" l="l"/>
              <a:pathLst>
                <a:path h="367774" w="1031687">
                  <a:moveTo>
                    <a:pt x="100796" y="0"/>
                  </a:moveTo>
                  <a:lnTo>
                    <a:pt x="930890" y="0"/>
                  </a:lnTo>
                  <a:cubicBezTo>
                    <a:pt x="986558" y="0"/>
                    <a:pt x="1031687" y="45128"/>
                    <a:pt x="1031687" y="100796"/>
                  </a:cubicBezTo>
                  <a:lnTo>
                    <a:pt x="1031687" y="266978"/>
                  </a:lnTo>
                  <a:cubicBezTo>
                    <a:pt x="1031687" y="322646"/>
                    <a:pt x="986558" y="367774"/>
                    <a:pt x="930890" y="367774"/>
                  </a:cubicBezTo>
                  <a:lnTo>
                    <a:pt x="100796" y="367774"/>
                  </a:lnTo>
                  <a:cubicBezTo>
                    <a:pt x="45128" y="367774"/>
                    <a:pt x="0" y="322646"/>
                    <a:pt x="0" y="266978"/>
                  </a:cubicBezTo>
                  <a:lnTo>
                    <a:pt x="0" y="100796"/>
                  </a:lnTo>
                  <a:cubicBezTo>
                    <a:pt x="0" y="45128"/>
                    <a:pt x="45128" y="0"/>
                    <a:pt x="1007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31687" cy="405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736309" y="4070334"/>
            <a:ext cx="2363070" cy="1308099"/>
            <a:chOff x="0" y="0"/>
            <a:chExt cx="622372" cy="3445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2372" cy="344520"/>
            </a:xfrm>
            <a:custGeom>
              <a:avLst/>
              <a:gdLst/>
              <a:ahLst/>
              <a:cxnLst/>
              <a:rect r="r" b="b" t="t" l="l"/>
              <a:pathLst>
                <a:path h="344520" w="622372">
                  <a:moveTo>
                    <a:pt x="167087" y="0"/>
                  </a:moveTo>
                  <a:lnTo>
                    <a:pt x="455286" y="0"/>
                  </a:lnTo>
                  <a:cubicBezTo>
                    <a:pt x="499600" y="0"/>
                    <a:pt x="542099" y="17604"/>
                    <a:pt x="573434" y="48939"/>
                  </a:cubicBezTo>
                  <a:cubicBezTo>
                    <a:pt x="604769" y="80273"/>
                    <a:pt x="622372" y="122773"/>
                    <a:pt x="622372" y="167087"/>
                  </a:cubicBezTo>
                  <a:lnTo>
                    <a:pt x="622372" y="177433"/>
                  </a:lnTo>
                  <a:cubicBezTo>
                    <a:pt x="622372" y="221747"/>
                    <a:pt x="604769" y="264247"/>
                    <a:pt x="573434" y="295581"/>
                  </a:cubicBezTo>
                  <a:cubicBezTo>
                    <a:pt x="542099" y="326916"/>
                    <a:pt x="499600" y="344520"/>
                    <a:pt x="455286" y="344520"/>
                  </a:cubicBezTo>
                  <a:lnTo>
                    <a:pt x="167087" y="344520"/>
                  </a:lnTo>
                  <a:cubicBezTo>
                    <a:pt x="122773" y="344520"/>
                    <a:pt x="80273" y="326916"/>
                    <a:pt x="48939" y="295581"/>
                  </a:cubicBezTo>
                  <a:cubicBezTo>
                    <a:pt x="17604" y="264247"/>
                    <a:pt x="0" y="221747"/>
                    <a:pt x="0" y="177433"/>
                  </a:cubicBezTo>
                  <a:lnTo>
                    <a:pt x="0" y="167087"/>
                  </a:lnTo>
                  <a:cubicBezTo>
                    <a:pt x="0" y="122773"/>
                    <a:pt x="17604" y="80273"/>
                    <a:pt x="48939" y="48939"/>
                  </a:cubicBezTo>
                  <a:cubicBezTo>
                    <a:pt x="80273" y="17604"/>
                    <a:pt x="122773" y="0"/>
                    <a:pt x="1670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622372" cy="382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2" id="32"/>
          <p:cNvSpPr/>
          <p:nvPr/>
        </p:nvSpPr>
        <p:spPr>
          <a:xfrm>
            <a:off x="4686776" y="2445819"/>
            <a:ext cx="547826" cy="0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H="true">
            <a:off x="15934201" y="3104830"/>
            <a:ext cx="14288" cy="921358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flipV="true">
            <a:off x="13182028" y="2368691"/>
            <a:ext cx="1294028" cy="126316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13099379" y="4724384"/>
            <a:ext cx="841478" cy="22075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8034691" y="5528484"/>
            <a:ext cx="0" cy="547826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8091841" y="7452854"/>
            <a:ext cx="0" cy="547826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6152124" y="8372155"/>
            <a:ext cx="3879435" cy="886145"/>
            <a:chOff x="0" y="0"/>
            <a:chExt cx="1021744" cy="23338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21744" cy="233388"/>
            </a:xfrm>
            <a:custGeom>
              <a:avLst/>
              <a:gdLst/>
              <a:ahLst/>
              <a:cxnLst/>
              <a:rect r="r" b="b" t="t" l="l"/>
              <a:pathLst>
                <a:path h="233388" w="1021744">
                  <a:moveTo>
                    <a:pt x="101777" y="0"/>
                  </a:moveTo>
                  <a:lnTo>
                    <a:pt x="919967" y="0"/>
                  </a:lnTo>
                  <a:cubicBezTo>
                    <a:pt x="946960" y="0"/>
                    <a:pt x="972847" y="10723"/>
                    <a:pt x="991934" y="29810"/>
                  </a:cubicBezTo>
                  <a:cubicBezTo>
                    <a:pt x="1011021" y="48897"/>
                    <a:pt x="1021744" y="74784"/>
                    <a:pt x="1021744" y="101777"/>
                  </a:cubicBezTo>
                  <a:lnTo>
                    <a:pt x="1021744" y="131611"/>
                  </a:lnTo>
                  <a:cubicBezTo>
                    <a:pt x="1021744" y="158604"/>
                    <a:pt x="1011021" y="184491"/>
                    <a:pt x="991934" y="203578"/>
                  </a:cubicBezTo>
                  <a:cubicBezTo>
                    <a:pt x="972847" y="222665"/>
                    <a:pt x="946960" y="233388"/>
                    <a:pt x="919967" y="233388"/>
                  </a:cubicBezTo>
                  <a:lnTo>
                    <a:pt x="101777" y="233388"/>
                  </a:lnTo>
                  <a:cubicBezTo>
                    <a:pt x="74784" y="233388"/>
                    <a:pt x="48897" y="222665"/>
                    <a:pt x="29810" y="203578"/>
                  </a:cubicBezTo>
                  <a:cubicBezTo>
                    <a:pt x="10723" y="184491"/>
                    <a:pt x="0" y="158604"/>
                    <a:pt x="0" y="131611"/>
                  </a:cubicBezTo>
                  <a:lnTo>
                    <a:pt x="0" y="101777"/>
                  </a:lnTo>
                  <a:cubicBezTo>
                    <a:pt x="0" y="74784"/>
                    <a:pt x="10723" y="48897"/>
                    <a:pt x="29810" y="29810"/>
                  </a:cubicBezTo>
                  <a:cubicBezTo>
                    <a:pt x="48897" y="10723"/>
                    <a:pt x="74784" y="0"/>
                    <a:pt x="1017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021744" cy="271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6071967" y="3975084"/>
            <a:ext cx="3890125" cy="140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ELEMENT </a:t>
            </a:r>
          </a:p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STRESS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419908" y="3335173"/>
            <a:ext cx="4528580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GETHDSTRESSSTIFFNESS.M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521681" y="2098133"/>
            <a:ext cx="2660347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D MATRIX(E)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0521681" y="2106074"/>
            <a:ext cx="2660347" cy="777868"/>
            <a:chOff x="0" y="0"/>
            <a:chExt cx="700667" cy="20487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00667" cy="204871"/>
            </a:xfrm>
            <a:custGeom>
              <a:avLst/>
              <a:gdLst/>
              <a:ahLst/>
              <a:cxnLst/>
              <a:rect r="r" b="b" t="t" l="l"/>
              <a:pathLst>
                <a:path h="204871" w="700667">
                  <a:moveTo>
                    <a:pt x="102435" y="0"/>
                  </a:moveTo>
                  <a:lnTo>
                    <a:pt x="598232" y="0"/>
                  </a:lnTo>
                  <a:cubicBezTo>
                    <a:pt x="654806" y="0"/>
                    <a:pt x="700667" y="45862"/>
                    <a:pt x="700667" y="102435"/>
                  </a:cubicBezTo>
                  <a:lnTo>
                    <a:pt x="700667" y="102435"/>
                  </a:lnTo>
                  <a:cubicBezTo>
                    <a:pt x="700667" y="159009"/>
                    <a:pt x="654806" y="204871"/>
                    <a:pt x="598232" y="204871"/>
                  </a:cubicBezTo>
                  <a:lnTo>
                    <a:pt x="102435" y="204871"/>
                  </a:lnTo>
                  <a:cubicBezTo>
                    <a:pt x="45862" y="204871"/>
                    <a:pt x="0" y="159009"/>
                    <a:pt x="0" y="102435"/>
                  </a:cubicBezTo>
                  <a:lnTo>
                    <a:pt x="0" y="102435"/>
                  </a:lnTo>
                  <a:cubicBezTo>
                    <a:pt x="0" y="45862"/>
                    <a:pt x="45862" y="0"/>
                    <a:pt x="1024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700667" cy="242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7" id="47"/>
          <p:cNvSpPr/>
          <p:nvPr/>
        </p:nvSpPr>
        <p:spPr>
          <a:xfrm flipV="true">
            <a:off x="11851854" y="3104830"/>
            <a:ext cx="22075" cy="917706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9853773" y="2457195"/>
            <a:ext cx="743418" cy="2912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9" id="49"/>
          <p:cNvGrpSpPr/>
          <p:nvPr/>
        </p:nvGrpSpPr>
        <p:grpSpPr>
          <a:xfrm rot="0">
            <a:off x="6538964" y="4070334"/>
            <a:ext cx="2794478" cy="1308099"/>
            <a:chOff x="0" y="0"/>
            <a:chExt cx="735994" cy="34452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35994" cy="344520"/>
            </a:xfrm>
            <a:custGeom>
              <a:avLst/>
              <a:gdLst/>
              <a:ahLst/>
              <a:cxnLst/>
              <a:rect r="r" b="b" t="t" l="l"/>
              <a:pathLst>
                <a:path h="344520" w="735994">
                  <a:moveTo>
                    <a:pt x="141292" y="0"/>
                  </a:moveTo>
                  <a:lnTo>
                    <a:pt x="594702" y="0"/>
                  </a:lnTo>
                  <a:cubicBezTo>
                    <a:pt x="672736" y="0"/>
                    <a:pt x="735994" y="63259"/>
                    <a:pt x="735994" y="141292"/>
                  </a:cubicBezTo>
                  <a:lnTo>
                    <a:pt x="735994" y="203228"/>
                  </a:lnTo>
                  <a:cubicBezTo>
                    <a:pt x="735994" y="281261"/>
                    <a:pt x="672736" y="344520"/>
                    <a:pt x="594702" y="344520"/>
                  </a:cubicBezTo>
                  <a:lnTo>
                    <a:pt x="141292" y="344520"/>
                  </a:lnTo>
                  <a:cubicBezTo>
                    <a:pt x="63259" y="344520"/>
                    <a:pt x="0" y="281261"/>
                    <a:pt x="0" y="203228"/>
                  </a:cubicBezTo>
                  <a:lnTo>
                    <a:pt x="0" y="141292"/>
                  </a:lnTo>
                  <a:cubicBezTo>
                    <a:pt x="0" y="63259"/>
                    <a:pt x="63259" y="0"/>
                    <a:pt x="1412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914D"/>
              </a:solidFill>
              <a:prstDash val="solid"/>
              <a:round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735994" cy="382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2" id="52"/>
          <p:cNvSpPr/>
          <p:nvPr/>
        </p:nvSpPr>
        <p:spPr>
          <a:xfrm flipH="true" flipV="true">
            <a:off x="9413535" y="4757492"/>
            <a:ext cx="1150532" cy="66226"/>
          </a:xfrm>
          <a:prstGeom prst="line">
            <a:avLst/>
          </a:prstGeom>
          <a:ln cap="flat" w="28575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3" id="53"/>
          <p:cNvSpPr/>
          <p:nvPr/>
        </p:nvSpPr>
        <p:spPr>
          <a:xfrm flipV="true">
            <a:off x="1840961" y="7714930"/>
            <a:ext cx="6193731" cy="39548"/>
          </a:xfrm>
          <a:prstGeom prst="line">
            <a:avLst/>
          </a:prstGeom>
          <a:ln cap="flat" w="38100">
            <a:solidFill>
              <a:srgbClr val="3E64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V="true">
            <a:off x="1859203" y="3613938"/>
            <a:ext cx="3676087" cy="4122540"/>
          </a:xfrm>
          <a:prstGeom prst="line">
            <a:avLst/>
          </a:prstGeom>
          <a:ln cap="flat" w="38100">
            <a:solidFill>
              <a:srgbClr val="3E64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5" id="55"/>
          <p:cNvSpPr/>
          <p:nvPr/>
        </p:nvSpPr>
        <p:spPr>
          <a:xfrm flipH="false" flipV="false" rot="0">
            <a:off x="11917844" y="5559578"/>
            <a:ext cx="5216793" cy="4019496"/>
          </a:xfrm>
          <a:custGeom>
            <a:avLst/>
            <a:gdLst/>
            <a:ahLst/>
            <a:cxnLst/>
            <a:rect r="r" b="b" t="t" l="l"/>
            <a:pathLst>
              <a:path h="4019496" w="5216793">
                <a:moveTo>
                  <a:pt x="0" y="0"/>
                </a:moveTo>
                <a:lnTo>
                  <a:pt x="5216793" y="0"/>
                </a:lnTo>
                <a:lnTo>
                  <a:pt x="5216793" y="4019497"/>
                </a:lnTo>
                <a:lnTo>
                  <a:pt x="0" y="4019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420310" y="203003"/>
            <a:ext cx="12237306" cy="59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 Non Linear - Pure Incremental Method (Flow chart)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5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421435" y="8418353"/>
            <a:ext cx="3340813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MATERIAL FAIL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304340" y="7357604"/>
            <a:ext cx="1457908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TRUE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2855747" y="6987556"/>
            <a:ext cx="1457908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>
                <a:solidFill>
                  <a:srgbClr val="000000"/>
                </a:solidFill>
                <a:latin typeface="Th Sarabun New Bold"/>
                <a:ea typeface="Th Sarabun New Bold"/>
                <a:cs typeface="Th Sarabun New Bold"/>
                <a:sym typeface="Th Sarabun New Bold"/>
              </a:rPr>
              <a:t>FALSE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0310" y="1664999"/>
            <a:ext cx="8220704" cy="2990495"/>
          </a:xfrm>
          <a:custGeom>
            <a:avLst/>
            <a:gdLst/>
            <a:ahLst/>
            <a:cxnLst/>
            <a:rect r="r" b="b" t="t" l="l"/>
            <a:pathLst>
              <a:path h="2990495" w="8220704">
                <a:moveTo>
                  <a:pt x="0" y="0"/>
                </a:moveTo>
                <a:lnTo>
                  <a:pt x="8220705" y="0"/>
                </a:lnTo>
                <a:lnTo>
                  <a:pt x="8220705" y="2990495"/>
                </a:lnTo>
                <a:lnTo>
                  <a:pt x="0" y="2990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764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0310" y="8416302"/>
            <a:ext cx="6916588" cy="1269714"/>
          </a:xfrm>
          <a:custGeom>
            <a:avLst/>
            <a:gdLst/>
            <a:ahLst/>
            <a:cxnLst/>
            <a:rect r="r" b="b" t="t" l="l"/>
            <a:pathLst>
              <a:path h="1269714" w="6916588">
                <a:moveTo>
                  <a:pt x="0" y="0"/>
                </a:moveTo>
                <a:lnTo>
                  <a:pt x="6916588" y="0"/>
                </a:lnTo>
                <a:lnTo>
                  <a:pt x="6916588" y="1269714"/>
                </a:lnTo>
                <a:lnTo>
                  <a:pt x="0" y="1269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018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6807" y="5143500"/>
            <a:ext cx="3739426" cy="2815655"/>
          </a:xfrm>
          <a:custGeom>
            <a:avLst/>
            <a:gdLst/>
            <a:ahLst/>
            <a:cxnLst/>
            <a:rect r="r" b="b" t="t" l="l"/>
            <a:pathLst>
              <a:path h="2815655" w="3739426">
                <a:moveTo>
                  <a:pt x="0" y="0"/>
                </a:moveTo>
                <a:lnTo>
                  <a:pt x="3739426" y="0"/>
                </a:lnTo>
                <a:lnTo>
                  <a:pt x="3739426" y="2815655"/>
                </a:lnTo>
                <a:lnTo>
                  <a:pt x="0" y="2815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0310" y="203003"/>
            <a:ext cx="12237306" cy="59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 Pure Incremental Method MATLAB Solver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6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866627" y="1333753"/>
            <a:ext cx="8178403" cy="3321741"/>
          </a:xfrm>
          <a:custGeom>
            <a:avLst/>
            <a:gdLst/>
            <a:ahLst/>
            <a:cxnLst/>
            <a:rect r="r" b="b" t="t" l="l"/>
            <a:pathLst>
              <a:path h="3321741" w="8178403">
                <a:moveTo>
                  <a:pt x="0" y="0"/>
                </a:moveTo>
                <a:lnTo>
                  <a:pt x="8178403" y="0"/>
                </a:lnTo>
                <a:lnTo>
                  <a:pt x="8178403" y="3321741"/>
                </a:lnTo>
                <a:lnTo>
                  <a:pt x="0" y="33217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655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66627" y="5188894"/>
            <a:ext cx="9421373" cy="2973651"/>
          </a:xfrm>
          <a:custGeom>
            <a:avLst/>
            <a:gdLst/>
            <a:ahLst/>
            <a:cxnLst/>
            <a:rect r="r" b="b" t="t" l="l"/>
            <a:pathLst>
              <a:path h="2973651" w="9421373">
                <a:moveTo>
                  <a:pt x="0" y="0"/>
                </a:moveTo>
                <a:lnTo>
                  <a:pt x="9421373" y="0"/>
                </a:lnTo>
                <a:lnTo>
                  <a:pt x="9421373" y="2973651"/>
                </a:lnTo>
                <a:lnTo>
                  <a:pt x="0" y="29736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20" t="0" r="-3353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01444" y="0"/>
            <a:ext cx="3786556" cy="799910"/>
          </a:xfrm>
          <a:custGeom>
            <a:avLst/>
            <a:gdLst/>
            <a:ahLst/>
            <a:cxnLst/>
            <a:rect r="r" b="b" t="t" l="l"/>
            <a:pathLst>
              <a:path h="799910" w="3786556">
                <a:moveTo>
                  <a:pt x="0" y="0"/>
                </a:moveTo>
                <a:lnTo>
                  <a:pt x="3786556" y="0"/>
                </a:lnTo>
                <a:lnTo>
                  <a:pt x="3786556" y="799910"/>
                </a:lnTo>
                <a:lnTo>
                  <a:pt x="0" y="79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047750"/>
            <a:ext cx="182880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9755141"/>
            <a:ext cx="18288000" cy="531859"/>
            <a:chOff x="0" y="0"/>
            <a:chExt cx="4816593" cy="1400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40078"/>
            </a:xfrm>
            <a:custGeom>
              <a:avLst/>
              <a:gdLst/>
              <a:ahLst/>
              <a:cxnLst/>
              <a:rect r="r" b="b" t="t" l="l"/>
              <a:pathLst>
                <a:path h="1400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40078"/>
                  </a:lnTo>
                  <a:lnTo>
                    <a:pt x="0" y="1400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816593" cy="168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0310" y="203003"/>
            <a:ext cx="12237306" cy="596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ragmatica Bold"/>
                <a:ea typeface="Pragmatica Bold"/>
                <a:cs typeface="Pragmatica Bold"/>
                <a:sym typeface="Pragmatica Bold"/>
              </a:rPr>
              <a:t> Pure Incremental Method MATLAB Solver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00535" y="9890006"/>
            <a:ext cx="587465" cy="271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65"/>
              </a:lnSpc>
            </a:pPr>
            <a:r>
              <a:rPr lang="en-US" b="true" sz="1899" spc="37">
                <a:solidFill>
                  <a:srgbClr val="FFFF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6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83532" y="2337278"/>
            <a:ext cx="8546797" cy="5730495"/>
          </a:xfrm>
          <a:custGeom>
            <a:avLst/>
            <a:gdLst/>
            <a:ahLst/>
            <a:cxnLst/>
            <a:rect r="r" b="b" t="t" l="l"/>
            <a:pathLst>
              <a:path h="5730495" w="8546797">
                <a:moveTo>
                  <a:pt x="0" y="0"/>
                </a:moveTo>
                <a:lnTo>
                  <a:pt x="8546798" y="0"/>
                </a:lnTo>
                <a:lnTo>
                  <a:pt x="8546798" y="5730494"/>
                </a:lnTo>
                <a:lnTo>
                  <a:pt x="0" y="5730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" t="-4995" r="-318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1454266"/>
            <a:ext cx="8696277" cy="4707428"/>
          </a:xfrm>
          <a:custGeom>
            <a:avLst/>
            <a:gdLst/>
            <a:ahLst/>
            <a:cxnLst/>
            <a:rect r="r" b="b" t="t" l="l"/>
            <a:pathLst>
              <a:path h="4707428" w="8696277">
                <a:moveTo>
                  <a:pt x="0" y="0"/>
                </a:moveTo>
                <a:lnTo>
                  <a:pt x="8696277" y="0"/>
                </a:lnTo>
                <a:lnTo>
                  <a:pt x="8696277" y="4707428"/>
                </a:lnTo>
                <a:lnTo>
                  <a:pt x="0" y="47074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6" r="-226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DAGnT6ZSawA</dc:identifier>
  <dcterms:modified xsi:type="dcterms:W3CDTF">2011-08-01T06:04:30Z</dcterms:modified>
  <cp:revision>1</cp:revision>
  <dc:title>FEM Final</dc:title>
</cp:coreProperties>
</file>